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3" r:id="rId4"/>
    <p:sldId id="265" r:id="rId5"/>
    <p:sldId id="268" r:id="rId6"/>
    <p:sldId id="266" r:id="rId7"/>
    <p:sldId id="269" r:id="rId8"/>
    <p:sldId id="270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E9F-EDDA-4560-92BE-2BC3E7D8DB19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2F14-2C7A-46D6-8847-57290FF083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7136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E9F-EDDA-4560-92BE-2BC3E7D8DB19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2F14-2C7A-46D6-8847-57290FF083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0681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E9F-EDDA-4560-92BE-2BC3E7D8DB19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2F14-2C7A-46D6-8847-57290FF083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6580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E9F-EDDA-4560-92BE-2BC3E7D8DB19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2F14-2C7A-46D6-8847-57290FF083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1824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E9F-EDDA-4560-92BE-2BC3E7D8DB19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2F14-2C7A-46D6-8847-57290FF083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210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E9F-EDDA-4560-92BE-2BC3E7D8DB19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2F14-2C7A-46D6-8847-57290FF083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104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E9F-EDDA-4560-92BE-2BC3E7D8DB19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2F14-2C7A-46D6-8847-57290FF083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3757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E9F-EDDA-4560-92BE-2BC3E7D8DB19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2F14-2C7A-46D6-8847-57290FF083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273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E9F-EDDA-4560-92BE-2BC3E7D8DB19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2F14-2C7A-46D6-8847-57290FF083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7711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E9F-EDDA-4560-92BE-2BC3E7D8DB19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2F14-2C7A-46D6-8847-57290FF083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4130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E9F-EDDA-4560-92BE-2BC3E7D8DB19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2F14-2C7A-46D6-8847-57290FF083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092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6E9F-EDDA-4560-92BE-2BC3E7D8DB19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92F14-2C7A-46D6-8847-57290FF083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694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gEwzDydciW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aXlAtQMObQ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01085" y="136480"/>
            <a:ext cx="9144000" cy="23747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 smtClean="0">
                <a:latin typeface="Century Gothic" panose="020B0502020202020204" pitchFamily="34" charset="0"/>
              </a:rPr>
              <a:t>UNIT 8: </a:t>
            </a:r>
            <a:r>
              <a:rPr lang="en-GB" sz="5400" b="1" dirty="0" smtClean="0">
                <a:latin typeface="Century Gothic" panose="020B0502020202020204" pitchFamily="34" charset="0"/>
              </a:rPr>
              <a:t>MICROORGANISMS. THE SIMPLEST KINGDOMS.</a:t>
            </a:r>
            <a:endParaRPr lang="en-GB" sz="5400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s-media-cache-ak0.pinimg.com/736x/af/b7/fc/afb7fc28eeacf354e0769e5f59f326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88"/>
          <a:stretch/>
        </p:blipFill>
        <p:spPr bwMode="auto">
          <a:xfrm>
            <a:off x="2085888" y="3320580"/>
            <a:ext cx="3441455" cy="339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5873085" y="3320580"/>
            <a:ext cx="6031408" cy="33918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latin typeface="Century Gothic" panose="020B0502020202020204" pitchFamily="34" charset="0"/>
              </a:rPr>
              <a:t>TRADITIONAL CLASSIFICATION</a:t>
            </a:r>
          </a:p>
          <a:p>
            <a:pPr algn="ctr"/>
            <a:r>
              <a:rPr lang="es-ES" sz="2800" dirty="0" smtClean="0">
                <a:latin typeface="Century Gothic" panose="020B0502020202020204" pitchFamily="34" charset="0"/>
              </a:rPr>
              <a:t>5 </a:t>
            </a:r>
            <a:r>
              <a:rPr lang="es-E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KINGDOMS</a:t>
            </a:r>
          </a:p>
          <a:p>
            <a:pPr algn="ctr"/>
            <a:endParaRPr lang="es-ES" sz="28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" sz="2400" b="1" u="sng" dirty="0" smtClean="0">
                <a:latin typeface="Century Gothic" panose="020B0502020202020204" pitchFamily="34" charset="0"/>
              </a:rPr>
              <a:t>MONERA</a:t>
            </a:r>
          </a:p>
          <a:p>
            <a:pPr algn="ctr"/>
            <a:r>
              <a:rPr lang="es-ES" sz="2400" b="1" u="sng" dirty="0" smtClean="0">
                <a:latin typeface="Century Gothic" panose="020B0502020202020204" pitchFamily="34" charset="0"/>
              </a:rPr>
              <a:t>PROTOCTISTA</a:t>
            </a:r>
          </a:p>
          <a:p>
            <a:pPr algn="ctr"/>
            <a:r>
              <a:rPr lang="es-ES" sz="2400" b="1" u="sng" dirty="0" smtClean="0">
                <a:latin typeface="Century Gothic" panose="020B0502020202020204" pitchFamily="34" charset="0"/>
              </a:rPr>
              <a:t>FUNGI</a:t>
            </a:r>
          </a:p>
          <a:p>
            <a:pPr algn="ctr"/>
            <a:r>
              <a:rPr lang="es-ES" sz="2400" dirty="0" smtClean="0">
                <a:latin typeface="Century Gothic" panose="020B0502020202020204" pitchFamily="34" charset="0"/>
              </a:rPr>
              <a:t>PLANTS</a:t>
            </a:r>
          </a:p>
          <a:p>
            <a:pPr algn="ctr"/>
            <a:r>
              <a:rPr lang="es-ES" sz="2400" dirty="0" smtClean="0">
                <a:latin typeface="Century Gothic" panose="020B0502020202020204" pitchFamily="34" charset="0"/>
              </a:rPr>
              <a:t>ANIMALS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751928" y="4736342"/>
            <a:ext cx="423081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entury Gothic" panose="020B0502020202020204" pitchFamily="34" charset="0"/>
              </a:rPr>
              <a:t>1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406187" y="5081710"/>
            <a:ext cx="42308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829268" y="5481820"/>
            <a:ext cx="384410" cy="400110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entury Gothic" panose="020B0502020202020204" pitchFamily="34" charset="0"/>
              </a:rPr>
              <a:t>3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77753" y="2654274"/>
            <a:ext cx="105906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i="1" dirty="0" err="1" smtClean="0">
                <a:latin typeface="Century Gothic" panose="020B0502020202020204" pitchFamily="34" charset="0"/>
              </a:rPr>
              <a:t>What</a:t>
            </a:r>
            <a:r>
              <a:rPr lang="es-ES" sz="2800" i="1" dirty="0" smtClean="0">
                <a:latin typeface="Century Gothic" panose="020B0502020202020204" pitchFamily="34" charset="0"/>
              </a:rPr>
              <a:t>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is</a:t>
            </a:r>
            <a:r>
              <a:rPr lang="es-ES" sz="2800" i="1" dirty="0" smtClean="0">
                <a:latin typeface="Century Gothic" panose="020B0502020202020204" pitchFamily="34" charset="0"/>
              </a:rPr>
              <a:t> a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microorganism</a:t>
            </a:r>
            <a:r>
              <a:rPr lang="es-ES" sz="2800" i="1" dirty="0" smtClean="0">
                <a:latin typeface="Century Gothic" panose="020B0502020202020204" pitchFamily="34" charset="0"/>
              </a:rPr>
              <a:t>?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Tell</a:t>
            </a:r>
            <a:r>
              <a:rPr lang="es-ES" sz="2800" i="1" dirty="0" smtClean="0">
                <a:latin typeface="Century Gothic" panose="020B0502020202020204" pitchFamily="34" charset="0"/>
              </a:rPr>
              <a:t> me 3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examples</a:t>
            </a:r>
            <a:r>
              <a:rPr lang="es-ES" sz="2800" i="1" dirty="0" smtClean="0">
                <a:latin typeface="Century Gothic" panose="020B0502020202020204" pitchFamily="34" charset="0"/>
              </a:rPr>
              <a:t>.</a:t>
            </a:r>
            <a:endParaRPr lang="es-ES" sz="2800" i="1" dirty="0">
              <a:latin typeface="Century Gothic" panose="020B0502020202020204" pitchFamily="34" charset="0"/>
            </a:endParaRPr>
          </a:p>
        </p:txBody>
      </p:sp>
      <p:sp>
        <p:nvSpPr>
          <p:cNvPr id="15" name="Flecha derecha 14"/>
          <p:cNvSpPr/>
          <p:nvPr/>
        </p:nvSpPr>
        <p:spPr>
          <a:xfrm rot="10800000">
            <a:off x="9708111" y="4681600"/>
            <a:ext cx="656822" cy="400110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367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gastronomia.laverdad.es/img/receta_1711628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972" y="3259355"/>
            <a:ext cx="3822174" cy="32009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329420" y="199980"/>
            <a:ext cx="11573301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Century Gothic" panose="020B0502020202020204" pitchFamily="34" charset="0"/>
              </a:rPr>
              <a:t>DO NOW:</a:t>
            </a:r>
          </a:p>
          <a:p>
            <a:pPr algn="ctr"/>
            <a:r>
              <a:rPr lang="es-ES" sz="4400" dirty="0" err="1" smtClean="0">
                <a:latin typeface="Century Gothic" panose="020B0502020202020204" pitchFamily="34" charset="0"/>
              </a:rPr>
              <a:t>Why</a:t>
            </a:r>
            <a:r>
              <a:rPr lang="es-ES" sz="4400" dirty="0" smtClean="0">
                <a:latin typeface="Century Gothic" panose="020B0502020202020204" pitchFamily="34" charset="0"/>
              </a:rPr>
              <a:t> </a:t>
            </a:r>
            <a:r>
              <a:rPr lang="es-ES" sz="4400" dirty="0" err="1" smtClean="0">
                <a:latin typeface="Century Gothic" panose="020B0502020202020204" pitchFamily="34" charset="0"/>
              </a:rPr>
              <a:t>is</a:t>
            </a:r>
            <a:r>
              <a:rPr lang="es-ES" sz="4400" dirty="0" smtClean="0">
                <a:latin typeface="Century Gothic" panose="020B0502020202020204" pitchFamily="34" charset="0"/>
              </a:rPr>
              <a:t> </a:t>
            </a:r>
            <a:r>
              <a:rPr lang="es-ES" sz="4400" dirty="0" err="1" smtClean="0">
                <a:latin typeface="Century Gothic" panose="020B0502020202020204" pitchFamily="34" charset="0"/>
              </a:rPr>
              <a:t>it</a:t>
            </a:r>
            <a:r>
              <a:rPr lang="es-ES" sz="4400" dirty="0" smtClean="0">
                <a:latin typeface="Century Gothic" panose="020B0502020202020204" pitchFamily="34" charset="0"/>
              </a:rPr>
              <a:t> </a:t>
            </a:r>
            <a:r>
              <a:rPr lang="es-ES" sz="4400" dirty="0" err="1" smtClean="0">
                <a:latin typeface="Century Gothic" panose="020B0502020202020204" pitchFamily="34" charset="0"/>
              </a:rPr>
              <a:t>good</a:t>
            </a:r>
            <a:r>
              <a:rPr lang="es-ES" sz="4400" dirty="0" smtClean="0">
                <a:latin typeface="Century Gothic" panose="020B0502020202020204" pitchFamily="34" charset="0"/>
              </a:rPr>
              <a:t> </a:t>
            </a:r>
            <a:r>
              <a:rPr lang="es-ES" sz="4400" dirty="0" err="1" smtClean="0">
                <a:latin typeface="Century Gothic" panose="020B0502020202020204" pitchFamily="34" charset="0"/>
              </a:rPr>
              <a:t>for</a:t>
            </a:r>
            <a:r>
              <a:rPr lang="es-ES" sz="4400" dirty="0" smtClean="0">
                <a:latin typeface="Century Gothic" panose="020B0502020202020204" pitchFamily="34" charset="0"/>
              </a:rPr>
              <a:t> </a:t>
            </a:r>
            <a:r>
              <a:rPr lang="es-ES" sz="4400" dirty="0" err="1" smtClean="0">
                <a:latin typeface="Century Gothic" panose="020B0502020202020204" pitchFamily="34" charset="0"/>
              </a:rPr>
              <a:t>you</a:t>
            </a:r>
            <a:r>
              <a:rPr lang="es-ES" sz="4400" dirty="0" smtClean="0">
                <a:latin typeface="Century Gothic" panose="020B0502020202020204" pitchFamily="34" charset="0"/>
              </a:rPr>
              <a:t> to </a:t>
            </a:r>
            <a:r>
              <a:rPr lang="es-ES" sz="4400" dirty="0" err="1" smtClean="0">
                <a:latin typeface="Century Gothic" panose="020B0502020202020204" pitchFamily="34" charset="0"/>
              </a:rPr>
              <a:t>eat</a:t>
            </a:r>
            <a:r>
              <a:rPr lang="es-ES" sz="4400" dirty="0" smtClean="0">
                <a:latin typeface="Century Gothic" panose="020B0502020202020204" pitchFamily="34" charset="0"/>
              </a:rPr>
              <a:t> </a:t>
            </a:r>
            <a:r>
              <a:rPr lang="es-ES" sz="4400" dirty="0" err="1" smtClean="0">
                <a:latin typeface="Century Gothic" panose="020B0502020202020204" pitchFamily="34" charset="0"/>
              </a:rPr>
              <a:t>yougurts</a:t>
            </a:r>
            <a:r>
              <a:rPr lang="es-ES" sz="4400" dirty="0" smtClean="0">
                <a:latin typeface="Century Gothic" panose="020B0502020202020204" pitchFamily="34" charset="0"/>
              </a:rPr>
              <a:t>?</a:t>
            </a:r>
          </a:p>
          <a:p>
            <a:pPr algn="ctr"/>
            <a:r>
              <a:rPr lang="es-ES" sz="4400" dirty="0" smtClean="0">
                <a:latin typeface="Century Gothic" panose="020B0502020202020204" pitchFamily="34" charset="0"/>
              </a:rPr>
              <a:t>Do </a:t>
            </a:r>
            <a:r>
              <a:rPr lang="es-ES" sz="4400" dirty="0" err="1" smtClean="0">
                <a:latin typeface="Century Gothic" panose="020B0502020202020204" pitchFamily="34" charset="0"/>
              </a:rPr>
              <a:t>they</a:t>
            </a:r>
            <a:r>
              <a:rPr lang="es-ES" sz="4400" dirty="0" smtClean="0">
                <a:latin typeface="Century Gothic" panose="020B0502020202020204" pitchFamily="34" charset="0"/>
              </a:rPr>
              <a:t> </a:t>
            </a:r>
            <a:r>
              <a:rPr lang="es-ES" sz="4400" dirty="0" err="1" smtClean="0">
                <a:latin typeface="Century Gothic" panose="020B0502020202020204" pitchFamily="34" charset="0"/>
              </a:rPr>
              <a:t>have</a:t>
            </a:r>
            <a:r>
              <a:rPr lang="es-ES" sz="4400" dirty="0" smtClean="0">
                <a:latin typeface="Century Gothic" panose="020B0502020202020204" pitchFamily="34" charset="0"/>
              </a:rPr>
              <a:t> </a:t>
            </a:r>
            <a:r>
              <a:rPr lang="es-ES" sz="4400" dirty="0" err="1" smtClean="0">
                <a:latin typeface="Century Gothic" panose="020B0502020202020204" pitchFamily="34" charset="0"/>
              </a:rPr>
              <a:t>any</a:t>
            </a:r>
            <a:r>
              <a:rPr lang="es-ES" sz="4400" dirty="0" smtClean="0">
                <a:latin typeface="Century Gothic" panose="020B0502020202020204" pitchFamily="34" charset="0"/>
              </a:rPr>
              <a:t> </a:t>
            </a:r>
            <a:r>
              <a:rPr lang="es-ES" sz="4400" dirty="0" err="1" smtClean="0">
                <a:latin typeface="Century Gothic" panose="020B0502020202020204" pitchFamily="34" charset="0"/>
              </a:rPr>
              <a:t>other</a:t>
            </a:r>
            <a:r>
              <a:rPr lang="es-ES" sz="4400" dirty="0" smtClean="0">
                <a:latin typeface="Century Gothic" panose="020B0502020202020204" pitchFamily="34" charset="0"/>
              </a:rPr>
              <a:t> beneficial </a:t>
            </a:r>
            <a:r>
              <a:rPr lang="es-ES" sz="4400" dirty="0" err="1" smtClean="0">
                <a:latin typeface="Century Gothic" panose="020B0502020202020204" pitchFamily="34" charset="0"/>
              </a:rPr>
              <a:t>component</a:t>
            </a:r>
            <a:r>
              <a:rPr lang="es-ES" sz="4400" dirty="0" smtClean="0">
                <a:latin typeface="Century Gothic" panose="020B0502020202020204" pitchFamily="34" charset="0"/>
              </a:rPr>
              <a:t> </a:t>
            </a:r>
            <a:r>
              <a:rPr lang="es-ES" sz="4400" dirty="0" err="1" smtClean="0">
                <a:latin typeface="Century Gothic" panose="020B0502020202020204" pitchFamily="34" charset="0"/>
              </a:rPr>
              <a:t>apart</a:t>
            </a:r>
            <a:r>
              <a:rPr lang="es-ES" sz="4400" dirty="0" smtClean="0">
                <a:latin typeface="Century Gothic" panose="020B0502020202020204" pitchFamily="34" charset="0"/>
              </a:rPr>
              <a:t> </a:t>
            </a:r>
            <a:r>
              <a:rPr lang="es-ES" sz="4400" dirty="0" err="1" smtClean="0">
                <a:latin typeface="Century Gothic" panose="020B0502020202020204" pitchFamily="34" charset="0"/>
              </a:rPr>
              <a:t>from</a:t>
            </a:r>
            <a:r>
              <a:rPr lang="es-ES" sz="4400" dirty="0" smtClean="0">
                <a:latin typeface="Century Gothic" panose="020B0502020202020204" pitchFamily="34" charset="0"/>
              </a:rPr>
              <a:t> </a:t>
            </a:r>
            <a:r>
              <a:rPr lang="es-ES" sz="4400" dirty="0" err="1" smtClean="0">
                <a:latin typeface="Century Gothic" panose="020B0502020202020204" pitchFamily="34" charset="0"/>
              </a:rPr>
              <a:t>calcium</a:t>
            </a:r>
            <a:r>
              <a:rPr lang="es-ES" sz="4400" dirty="0" smtClean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407827" y="5155021"/>
            <a:ext cx="7494894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4800" dirty="0" err="1" smtClean="0">
                <a:latin typeface="Century Gothic" panose="020B0502020202020204" pitchFamily="34" charset="0"/>
              </a:rPr>
              <a:t>What</a:t>
            </a:r>
            <a:r>
              <a:rPr lang="es-ES" sz="4800" dirty="0" smtClean="0">
                <a:latin typeface="Century Gothic" panose="020B0502020202020204" pitchFamily="34" charset="0"/>
              </a:rPr>
              <a:t> do bacteria </a:t>
            </a:r>
            <a:r>
              <a:rPr lang="es-ES" sz="4800" dirty="0" err="1" smtClean="0">
                <a:latin typeface="Century Gothic" panose="020B0502020202020204" pitchFamily="34" charset="0"/>
              </a:rPr>
              <a:t>give</a:t>
            </a:r>
            <a:r>
              <a:rPr lang="es-ES" sz="4800" dirty="0" smtClean="0">
                <a:latin typeface="Century Gothic" panose="020B0502020202020204" pitchFamily="34" charset="0"/>
              </a:rPr>
              <a:t> to </a:t>
            </a:r>
            <a:r>
              <a:rPr lang="es-ES" sz="4800" dirty="0" err="1" smtClean="0">
                <a:latin typeface="Century Gothic" panose="020B0502020202020204" pitchFamily="34" charset="0"/>
              </a:rPr>
              <a:t>our</a:t>
            </a:r>
            <a:r>
              <a:rPr lang="es-ES" sz="4800" dirty="0" smtClean="0">
                <a:latin typeface="Century Gothic" panose="020B0502020202020204" pitchFamily="34" charset="0"/>
              </a:rPr>
              <a:t> </a:t>
            </a:r>
            <a:r>
              <a:rPr lang="es-ES" sz="4800" dirty="0" err="1" smtClean="0">
                <a:latin typeface="Century Gothic" panose="020B0502020202020204" pitchFamily="34" charset="0"/>
              </a:rPr>
              <a:t>body</a:t>
            </a:r>
            <a:r>
              <a:rPr lang="es-ES" sz="4800" dirty="0" smtClean="0"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4176215" y="3365580"/>
            <a:ext cx="7774783" cy="1580306"/>
            <a:chOff x="4176215" y="3365580"/>
            <a:chExt cx="7774783" cy="1580306"/>
          </a:xfrm>
        </p:grpSpPr>
        <p:sp>
          <p:nvSpPr>
            <p:cNvPr id="4" name="CuadroTexto 3"/>
            <p:cNvSpPr txBox="1"/>
            <p:nvPr/>
          </p:nvSpPr>
          <p:spPr>
            <a:xfrm>
              <a:off x="4176215" y="3413311"/>
              <a:ext cx="5595582" cy="13234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4000" dirty="0" smtClean="0">
                  <a:latin typeface="Century Gothic" panose="020B0502020202020204" pitchFamily="34" charset="0"/>
                </a:rPr>
                <a:t>Do </a:t>
              </a:r>
              <a:r>
                <a:rPr lang="es-ES" sz="4000" dirty="0" err="1" smtClean="0">
                  <a:latin typeface="Century Gothic" panose="020B0502020202020204" pitchFamily="34" charset="0"/>
                </a:rPr>
                <a:t>you</a:t>
              </a:r>
              <a:r>
                <a:rPr lang="es-ES" sz="4000" dirty="0" smtClean="0">
                  <a:latin typeface="Century Gothic" panose="020B0502020202020204" pitchFamily="34" charset="0"/>
                </a:rPr>
                <a:t> </a:t>
              </a:r>
              <a:r>
                <a:rPr lang="es-ES" sz="4000" dirty="0" err="1" smtClean="0">
                  <a:latin typeface="Century Gothic" panose="020B0502020202020204" pitchFamily="34" charset="0"/>
                </a:rPr>
                <a:t>think</a:t>
              </a:r>
              <a:r>
                <a:rPr lang="es-ES" sz="4000" dirty="0" smtClean="0">
                  <a:latin typeface="Century Gothic" panose="020B0502020202020204" pitchFamily="34" charset="0"/>
                </a:rPr>
                <a:t> </a:t>
              </a:r>
              <a:r>
                <a:rPr lang="es-ES" sz="4000" dirty="0" err="1" smtClean="0">
                  <a:latin typeface="Century Gothic" panose="020B0502020202020204" pitchFamily="34" charset="0"/>
                </a:rPr>
                <a:t>yougurts</a:t>
              </a:r>
              <a:r>
                <a:rPr lang="es-ES" sz="4000" dirty="0" smtClean="0">
                  <a:latin typeface="Century Gothic" panose="020B0502020202020204" pitchFamily="34" charset="0"/>
                </a:rPr>
                <a:t> </a:t>
              </a:r>
              <a:r>
                <a:rPr lang="es-ES" sz="4000" dirty="0" err="1" smtClean="0">
                  <a:latin typeface="Century Gothic" panose="020B0502020202020204" pitchFamily="34" charset="0"/>
                </a:rPr>
                <a:t>contain</a:t>
              </a:r>
              <a:r>
                <a:rPr lang="es-ES" sz="4000" dirty="0" smtClean="0">
                  <a:latin typeface="Century Gothic" panose="020B0502020202020204" pitchFamily="34" charset="0"/>
                </a:rPr>
                <a:t> Bacteria?</a:t>
              </a: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9799093" y="3365580"/>
              <a:ext cx="2151905" cy="1580306"/>
              <a:chOff x="8748215" y="2058375"/>
              <a:chExt cx="2151905" cy="1580306"/>
            </a:xfrm>
          </p:grpSpPr>
          <p:pic>
            <p:nvPicPr>
              <p:cNvPr id="7" name="Picture 2" descr="https://pixabay.com/static/uploads/photo/2013/11/28/11/28/hands-220163_960_720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48215" y="2058375"/>
                <a:ext cx="2151905" cy="1580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http://www.aveneca.com/yes-no-buttons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857" t="26835" r="11128" b="20149"/>
              <a:stretch/>
            </p:blipFill>
            <p:spPr bwMode="auto">
              <a:xfrm>
                <a:off x="9043918" y="2082006"/>
                <a:ext cx="1560498" cy="805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41573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25587" y="328115"/>
            <a:ext cx="537721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Century Gothic" panose="020B0502020202020204" pitchFamily="34" charset="0"/>
              </a:rPr>
              <a:t>1. KINGDOM MONERA</a:t>
            </a:r>
            <a:endParaRPr lang="es-ES" sz="3600" b="1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55342" y="1187356"/>
            <a:ext cx="10317708" cy="830997"/>
          </a:xfrm>
          <a:prstGeom prst="rect">
            <a:avLst/>
          </a:prstGeom>
          <a:solidFill>
            <a:srgbClr val="FF9999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 smtClean="0">
                <a:latin typeface="Century Gothic" panose="020B0502020202020204" pitchFamily="34" charset="0"/>
              </a:rPr>
              <a:t>Kingdom</a:t>
            </a:r>
            <a:r>
              <a:rPr lang="es-ES" sz="2400" dirty="0" smtClean="0">
                <a:latin typeface="Century Gothic" panose="020B0502020202020204" pitchFamily="34" charset="0"/>
              </a:rPr>
              <a:t> Monera </a:t>
            </a:r>
            <a:r>
              <a:rPr lang="es-ES" sz="2400" dirty="0" err="1" smtClean="0">
                <a:latin typeface="Century Gothic" panose="020B0502020202020204" pitchFamily="34" charset="0"/>
              </a:rPr>
              <a:t>is</a:t>
            </a:r>
            <a:r>
              <a:rPr lang="es-ES" sz="2400" dirty="0" smtClean="0">
                <a:latin typeface="Century Gothic" panose="020B0502020202020204" pitchFamily="34" charset="0"/>
              </a:rPr>
              <a:t> </a:t>
            </a:r>
            <a:r>
              <a:rPr lang="es-ES" sz="2400" dirty="0" err="1" smtClean="0">
                <a:latin typeface="Century Gothic" panose="020B0502020202020204" pitchFamily="34" charset="0"/>
              </a:rPr>
              <a:t>formed</a:t>
            </a:r>
            <a:r>
              <a:rPr lang="es-ES" sz="2400" dirty="0" smtClean="0">
                <a:latin typeface="Century Gothic" panose="020B0502020202020204" pitchFamily="34" charset="0"/>
              </a:rPr>
              <a:t> </a:t>
            </a:r>
            <a:r>
              <a:rPr lang="es-ES" sz="2400" dirty="0" err="1" smtClean="0">
                <a:latin typeface="Century Gothic" panose="020B0502020202020204" pitchFamily="34" charset="0"/>
              </a:rPr>
              <a:t>by</a:t>
            </a:r>
            <a:r>
              <a:rPr lang="es-ES" sz="2400" dirty="0" smtClean="0">
                <a:latin typeface="Century Gothic" panose="020B0502020202020204" pitchFamily="34" charset="0"/>
              </a:rPr>
              <a:t> </a:t>
            </a:r>
            <a:r>
              <a:rPr lang="es-ES" sz="2400" b="1" dirty="0" err="1" smtClean="0">
                <a:latin typeface="Century Gothic" panose="020B0502020202020204" pitchFamily="34" charset="0"/>
              </a:rPr>
              <a:t>unicellular</a:t>
            </a:r>
            <a:r>
              <a:rPr lang="es-ES" sz="2400" b="1" dirty="0" smtClean="0">
                <a:latin typeface="Century Gothic" panose="020B0502020202020204" pitchFamily="34" charset="0"/>
              </a:rPr>
              <a:t> </a:t>
            </a:r>
            <a:r>
              <a:rPr lang="es-ES" sz="2400" b="1" dirty="0" err="1" smtClean="0">
                <a:latin typeface="Century Gothic" panose="020B0502020202020204" pitchFamily="34" charset="0"/>
              </a:rPr>
              <a:t>prokariotes</a:t>
            </a:r>
            <a:r>
              <a:rPr lang="es-ES" sz="2400" dirty="0" smtClean="0">
                <a:latin typeface="Century Gothic" panose="020B0502020202020204" pitchFamily="34" charset="0"/>
              </a:rPr>
              <a:t>. </a:t>
            </a:r>
            <a:r>
              <a:rPr lang="es-ES" sz="2400" dirty="0" err="1" smtClean="0">
                <a:latin typeface="Century Gothic" panose="020B0502020202020204" pitchFamily="34" charset="0"/>
              </a:rPr>
              <a:t>The</a:t>
            </a:r>
            <a:r>
              <a:rPr lang="es-ES" sz="2400" dirty="0" smtClean="0">
                <a:latin typeface="Century Gothic" panose="020B0502020202020204" pitchFamily="34" charset="0"/>
              </a:rPr>
              <a:t> </a:t>
            </a:r>
            <a:r>
              <a:rPr lang="es-ES" sz="2400" dirty="0" err="1" smtClean="0">
                <a:latin typeface="Century Gothic" panose="020B0502020202020204" pitchFamily="34" charset="0"/>
              </a:rPr>
              <a:t>most</a:t>
            </a:r>
            <a:r>
              <a:rPr lang="es-ES" sz="2400" dirty="0">
                <a:latin typeface="Century Gothic" panose="020B0502020202020204" pitchFamily="34" charset="0"/>
              </a:rPr>
              <a:t> </a:t>
            </a:r>
            <a:r>
              <a:rPr lang="es-ES" sz="2400" dirty="0" err="1" smtClean="0">
                <a:latin typeface="Century Gothic" panose="020B0502020202020204" pitchFamily="34" charset="0"/>
              </a:rPr>
              <a:t>well-known</a:t>
            </a:r>
            <a:r>
              <a:rPr lang="es-ES" sz="2400" dirty="0" smtClean="0">
                <a:latin typeface="Century Gothic" panose="020B0502020202020204" pitchFamily="34" charset="0"/>
              </a:rPr>
              <a:t> are </a:t>
            </a:r>
            <a:r>
              <a:rPr lang="es-ES" sz="2400" b="1" dirty="0" smtClean="0">
                <a:latin typeface="Century Gothic" panose="020B0502020202020204" pitchFamily="34" charset="0"/>
              </a:rPr>
              <a:t>bacteria</a:t>
            </a:r>
            <a:r>
              <a:rPr lang="es-ES" sz="2400" dirty="0" smtClean="0">
                <a:latin typeface="Century Gothic" panose="020B0502020202020204" pitchFamily="34" charset="0"/>
              </a:rPr>
              <a:t>. 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 descr="https://upload.wikimedia.org/wikipedia/commons/thumb/d/dd/Diversidad_procariota.PNG/275px-Diversidad_procario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3141" y="1032563"/>
            <a:ext cx="4002111" cy="66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44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55025" y="595844"/>
            <a:ext cx="742438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Century Gothic" panose="020B0502020202020204" pitchFamily="34" charset="0"/>
              </a:rPr>
              <a:t>3 VITAL FUNCTIONS IN BACTERIA</a:t>
            </a:r>
            <a:endParaRPr lang="es-E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064388" y="100765"/>
            <a:ext cx="294564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entury Gothic" panose="020B0502020202020204" pitchFamily="34" charset="0"/>
              </a:rPr>
              <a:t>1. KINGDOM MONERA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3689" y="1535156"/>
            <a:ext cx="120464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i="1" dirty="0" err="1" smtClean="0">
                <a:latin typeface="Century Gothic" panose="020B0502020202020204" pitchFamily="34" charset="0"/>
              </a:rPr>
              <a:t>Please</a:t>
            </a:r>
            <a:r>
              <a:rPr lang="es-ES" sz="2800" i="1" dirty="0" smtClean="0">
                <a:latin typeface="Century Gothic" panose="020B0502020202020204" pitchFamily="34" charset="0"/>
              </a:rPr>
              <a:t>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remind</a:t>
            </a:r>
            <a:r>
              <a:rPr lang="es-ES" sz="2800" i="1" dirty="0" smtClean="0">
                <a:latin typeface="Century Gothic" panose="020B0502020202020204" pitchFamily="34" charset="0"/>
              </a:rPr>
              <a:t> me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the</a:t>
            </a:r>
            <a:r>
              <a:rPr lang="es-ES" sz="2800" i="1" dirty="0" smtClean="0">
                <a:latin typeface="Century Gothic" panose="020B0502020202020204" pitchFamily="34" charset="0"/>
              </a:rPr>
              <a:t> 3 vital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functions</a:t>
            </a:r>
            <a:r>
              <a:rPr lang="es-ES" sz="2800" i="1" dirty="0" smtClean="0">
                <a:latin typeface="Century Gothic" panose="020B0502020202020204" pitchFamily="34" charset="0"/>
              </a:rPr>
              <a:t>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all</a:t>
            </a:r>
            <a:r>
              <a:rPr lang="es-ES" sz="2800" i="1" dirty="0" smtClean="0">
                <a:latin typeface="Century Gothic" panose="020B0502020202020204" pitchFamily="34" charset="0"/>
              </a:rPr>
              <a:t> living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organisms</a:t>
            </a:r>
            <a:r>
              <a:rPr lang="es-ES" sz="2800" i="1" dirty="0" smtClean="0">
                <a:latin typeface="Century Gothic" panose="020B0502020202020204" pitchFamily="34" charset="0"/>
              </a:rPr>
              <a:t>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carry</a:t>
            </a:r>
            <a:r>
              <a:rPr lang="es-ES" sz="2800" i="1" dirty="0" smtClean="0">
                <a:latin typeface="Century Gothic" panose="020B0502020202020204" pitchFamily="34" charset="0"/>
              </a:rPr>
              <a:t>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out</a:t>
            </a:r>
            <a:r>
              <a:rPr lang="es-ES" sz="2800" i="1" dirty="0" smtClean="0">
                <a:latin typeface="Century Gothic" panose="020B0502020202020204" pitchFamily="34" charset="0"/>
              </a:rPr>
              <a:t>…</a:t>
            </a:r>
            <a:endParaRPr lang="es-ES" sz="2800" i="1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0499" y="2444509"/>
            <a:ext cx="2674962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Century Gothic" panose="020B0502020202020204" pitchFamily="34" charset="0"/>
              </a:rPr>
              <a:t>NUTRITION</a:t>
            </a:r>
            <a:endParaRPr lang="es-ES" sz="3600" b="1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30555" y="2444509"/>
            <a:ext cx="2729552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entury Gothic" panose="020B0502020202020204" pitchFamily="34" charset="0"/>
              </a:rPr>
              <a:t>AUTOTROPHIC</a:t>
            </a:r>
            <a:endParaRPr lang="es-ES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(</a:t>
            </a:r>
            <a:r>
              <a:rPr lang="es-ES" dirty="0" err="1" smtClean="0">
                <a:latin typeface="Century Gothic" panose="020B0502020202020204" pitchFamily="34" charset="0"/>
              </a:rPr>
              <a:t>through</a:t>
            </a:r>
            <a:r>
              <a:rPr lang="es-ES" dirty="0" smtClean="0">
                <a:latin typeface="Century Gothic" panose="020B0502020202020204" pitchFamily="34" charset="0"/>
              </a:rPr>
              <a:t> </a:t>
            </a:r>
            <a:r>
              <a:rPr lang="es-ES" dirty="0" err="1" smtClean="0">
                <a:latin typeface="Century Gothic" panose="020B0502020202020204" pitchFamily="34" charset="0"/>
              </a:rPr>
              <a:t>photosynthesis</a:t>
            </a:r>
            <a:r>
              <a:rPr lang="es-ES" dirty="0" smtClean="0">
                <a:latin typeface="Century Gothic" panose="020B0502020202020204" pitchFamily="34" charset="0"/>
              </a:rPr>
              <a:t>)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67318" y="3731898"/>
            <a:ext cx="2729552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HETEROTROPHIC</a:t>
            </a:r>
          </a:p>
          <a:p>
            <a:r>
              <a:rPr lang="es-ES" sz="1800" b="0" dirty="0"/>
              <a:t>can be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6911217" y="2257014"/>
            <a:ext cx="2642216" cy="2100456"/>
            <a:chOff x="7156877" y="2257014"/>
            <a:chExt cx="2642216" cy="2100456"/>
          </a:xfrm>
        </p:grpSpPr>
        <p:pic>
          <p:nvPicPr>
            <p:cNvPr id="10242" name="Picture 2" descr="http://cdnb.20m.es/ciencias-mixtas/files/2014/03/Anabaena_13_600x385_flos-aquae_2_nies.go_.jp0008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877" y="2257014"/>
              <a:ext cx="2642216" cy="169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/>
            <p:cNvSpPr txBox="1"/>
            <p:nvPr/>
          </p:nvSpPr>
          <p:spPr>
            <a:xfrm>
              <a:off x="7461226" y="3988138"/>
              <a:ext cx="203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latin typeface="Century Gothic" panose="020B0502020202020204" pitchFamily="34" charset="0"/>
                </a:rPr>
                <a:t>Cyanobacteria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9655792" y="2444509"/>
            <a:ext cx="245432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i="1" dirty="0" err="1" smtClean="0">
                <a:latin typeface="Century Gothic" panose="020B0502020202020204" pitchFamily="34" charset="0"/>
              </a:rPr>
              <a:t>Why</a:t>
            </a:r>
            <a:r>
              <a:rPr lang="es-ES" sz="2400" i="1" dirty="0" smtClean="0">
                <a:latin typeface="Century Gothic" panose="020B0502020202020204" pitchFamily="34" charset="0"/>
              </a:rPr>
              <a:t> are </a:t>
            </a:r>
            <a:r>
              <a:rPr lang="es-ES" sz="2400" i="1" dirty="0" err="1" smtClean="0">
                <a:latin typeface="Century Gothic" panose="020B0502020202020204" pitchFamily="34" charset="0"/>
              </a:rPr>
              <a:t>cyanobacteria</a:t>
            </a:r>
            <a:r>
              <a:rPr lang="es-ES" sz="2400" i="1" dirty="0" smtClean="0">
                <a:latin typeface="Century Gothic" panose="020B0502020202020204" pitchFamily="34" charset="0"/>
              </a:rPr>
              <a:t> </a:t>
            </a:r>
            <a:r>
              <a:rPr lang="es-ES" sz="2400" i="1" dirty="0" err="1" smtClean="0">
                <a:latin typeface="Century Gothic" panose="020B0502020202020204" pitchFamily="34" charset="0"/>
              </a:rPr>
              <a:t>green</a:t>
            </a:r>
            <a:r>
              <a:rPr lang="es-ES" sz="2400" i="1" dirty="0">
                <a:latin typeface="Century Gothic" panose="020B0502020202020204" pitchFamily="34" charset="0"/>
              </a:rPr>
              <a:t>?</a:t>
            </a:r>
            <a:r>
              <a:rPr lang="es-ES" sz="2400" i="1" dirty="0" smtClean="0">
                <a:latin typeface="Century Gothic" panose="020B0502020202020204" pitchFamily="34" charset="0"/>
              </a:rPr>
              <a:t> </a:t>
            </a:r>
            <a:endParaRPr lang="es-ES" sz="2400" i="1" dirty="0">
              <a:latin typeface="Century Gothic" panose="020B050202020202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3384645" y="2634018"/>
            <a:ext cx="4435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1351128" y="3146770"/>
            <a:ext cx="13648" cy="498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600500" y="4689888"/>
            <a:ext cx="267496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Century Gothic" panose="020B0502020202020204" pitchFamily="34" charset="0"/>
              </a:rPr>
              <a:t>SAPROPHYTIC BACTERIA OR DECOMPOSERS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609718" y="4689888"/>
            <a:ext cx="290253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Century Gothic" panose="020B0502020202020204" pitchFamily="34" charset="0"/>
              </a:rPr>
              <a:t>SYMBIOTIC BACTERIA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501719" y="4689887"/>
            <a:ext cx="267496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Century Gothic" panose="020B0502020202020204" pitchFamily="34" charset="0"/>
              </a:rPr>
              <a:t>PARASITIC BACTERIA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3596870" y="3954638"/>
            <a:ext cx="4250593" cy="7352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3596870" y="4247323"/>
            <a:ext cx="1063496" cy="348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1869744" y="4527456"/>
            <a:ext cx="0" cy="148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https://upload.wikimedia.org/wikipedia/commons/8/8d/Example_of_a_pig_carcass_in_the_dry_decay_stage_of_decomposi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743" y="5261197"/>
            <a:ext cx="2046411" cy="153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upo 27"/>
          <p:cNvGrpSpPr/>
          <p:nvPr/>
        </p:nvGrpSpPr>
        <p:grpSpPr>
          <a:xfrm>
            <a:off x="3609718" y="5028441"/>
            <a:ext cx="3557824" cy="1767565"/>
            <a:chOff x="3609718" y="5028441"/>
            <a:chExt cx="3557824" cy="1767565"/>
          </a:xfrm>
        </p:grpSpPr>
        <p:pic>
          <p:nvPicPr>
            <p:cNvPr id="10248" name="Picture 8" descr="http://www.fq.uh.cu/dpto/qi/ino2/Grupo_6/fijacion_del_nitrogeno_archivos/image00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366" y="5028442"/>
              <a:ext cx="1191527" cy="1767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CuadroTexto 26"/>
            <p:cNvSpPr txBox="1"/>
            <p:nvPr/>
          </p:nvSpPr>
          <p:spPr>
            <a:xfrm>
              <a:off x="5566893" y="5626454"/>
              <a:ext cx="160064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latin typeface="Century Gothic" panose="020B0502020202020204" pitchFamily="34" charset="0"/>
                </a:rPr>
                <a:t>Bacteria </a:t>
              </a:r>
              <a:r>
                <a:rPr lang="es-ES" sz="1400" dirty="0" err="1" smtClean="0">
                  <a:latin typeface="Century Gothic" panose="020B0502020202020204" pitchFamily="34" charset="0"/>
                </a:rPr>
                <a:t>helps</a:t>
              </a:r>
              <a:r>
                <a:rPr lang="es-ES" sz="1400" dirty="0" smtClean="0">
                  <a:latin typeface="Century Gothic" panose="020B0502020202020204" pitchFamily="34" charset="0"/>
                </a:rPr>
                <a:t> to </a:t>
              </a:r>
              <a:r>
                <a:rPr lang="es-ES" sz="1400" dirty="0" err="1" smtClean="0">
                  <a:latin typeface="Century Gothic" panose="020B0502020202020204" pitchFamily="34" charset="0"/>
                </a:rPr>
                <a:t>take</a:t>
              </a:r>
              <a:r>
                <a:rPr lang="es-ES" sz="1400" dirty="0" smtClean="0">
                  <a:latin typeface="Century Gothic" panose="020B0502020202020204" pitchFamily="34" charset="0"/>
                </a:rPr>
                <a:t> </a:t>
              </a:r>
              <a:r>
                <a:rPr lang="es-ES" sz="1400" dirty="0" err="1" smtClean="0">
                  <a:latin typeface="Century Gothic" panose="020B0502020202020204" pitchFamily="34" charset="0"/>
                </a:rPr>
                <a:t>nitrogen</a:t>
              </a:r>
              <a:r>
                <a:rPr lang="es-ES" sz="1400" dirty="0" smtClean="0">
                  <a:latin typeface="Century Gothic" panose="020B0502020202020204" pitchFamily="34" charset="0"/>
                </a:rPr>
                <a:t> and </a:t>
              </a:r>
              <a:r>
                <a:rPr lang="es-ES" sz="1400" dirty="0" err="1" smtClean="0">
                  <a:latin typeface="Century Gothic" panose="020B0502020202020204" pitchFamily="34" charset="0"/>
                </a:rPr>
                <a:t>create</a:t>
              </a:r>
              <a:r>
                <a:rPr lang="es-ES" sz="1400" dirty="0" smtClean="0">
                  <a:latin typeface="Century Gothic" panose="020B0502020202020204" pitchFamily="34" charset="0"/>
                </a:rPr>
                <a:t> </a:t>
              </a:r>
              <a:r>
                <a:rPr lang="es-ES" sz="1400" dirty="0" err="1" smtClean="0">
                  <a:latin typeface="Century Gothic" panose="020B0502020202020204" pitchFamily="34" charset="0"/>
                </a:rPr>
                <a:t>bubbles</a:t>
              </a:r>
              <a:r>
                <a:rPr lang="es-ES" sz="1400" dirty="0" smtClean="0">
                  <a:latin typeface="Century Gothic" panose="020B0502020202020204" pitchFamily="34" charset="0"/>
                </a:rPr>
                <a:t> in </a:t>
              </a:r>
              <a:r>
                <a:rPr lang="es-ES" sz="1400" dirty="0" err="1" smtClean="0">
                  <a:latin typeface="Century Gothic" panose="020B0502020202020204" pitchFamily="34" charset="0"/>
                </a:rPr>
                <a:t>the</a:t>
              </a:r>
              <a:r>
                <a:rPr lang="es-ES" sz="1400" dirty="0" smtClean="0">
                  <a:latin typeface="Century Gothic" panose="020B0502020202020204" pitchFamily="34" charset="0"/>
                </a:rPr>
                <a:t> </a:t>
              </a:r>
              <a:r>
                <a:rPr lang="es-ES" sz="1400" dirty="0" err="1" smtClean="0">
                  <a:latin typeface="Century Gothic" panose="020B0502020202020204" pitchFamily="34" charset="0"/>
                </a:rPr>
                <a:t>roots</a:t>
              </a:r>
              <a:r>
                <a:rPr lang="es-ES" sz="1400" dirty="0" smtClean="0">
                  <a:latin typeface="Century Gothic" panose="020B0502020202020204" pitchFamily="34" charset="0"/>
                </a:rPr>
                <a:t> of </a:t>
              </a:r>
              <a:r>
                <a:rPr lang="es-ES" sz="1400" dirty="0" err="1" smtClean="0">
                  <a:latin typeface="Century Gothic" panose="020B0502020202020204" pitchFamily="34" charset="0"/>
                </a:rPr>
                <a:t>clovers</a:t>
              </a:r>
              <a:endParaRPr lang="es-ES" sz="1400" dirty="0">
                <a:latin typeface="Century Gothic" panose="020B0502020202020204" pitchFamily="34" charset="0"/>
              </a:endParaRPr>
            </a:p>
          </p:txBody>
        </p:sp>
        <p:pic>
          <p:nvPicPr>
            <p:cNvPr id="10250" name="Picture 10" descr="http://farm4.static.flickr.com/3085/2345272112_1e5c998e14.jpg?v=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344" t="9336" r="11936" b="-1087"/>
            <a:stretch/>
          </p:blipFill>
          <p:spPr bwMode="auto">
            <a:xfrm>
              <a:off x="3609718" y="5028441"/>
              <a:ext cx="781938" cy="785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58" name="Picture 18" descr="https://encrypted-tbn0.gstatic.com/images?q=tbn:ANd9GcRXBkjxob7e1ThNVLnsSFDGuqVq5It_e3_9XUVXUXkHuZ8DuHU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7463" y="5022304"/>
            <a:ext cx="2129478" cy="158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9856537" y="5835786"/>
            <a:ext cx="1600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entury Gothic" panose="020B0502020202020204" pitchFamily="34" charset="0"/>
              </a:rPr>
              <a:t>Bacteria </a:t>
            </a:r>
            <a:r>
              <a:rPr lang="es-ES" sz="1400" dirty="0" err="1" smtClean="0">
                <a:latin typeface="Century Gothic" panose="020B0502020202020204" pitchFamily="34" charset="0"/>
              </a:rPr>
              <a:t>that</a:t>
            </a:r>
            <a:r>
              <a:rPr lang="es-ES" sz="1400" dirty="0" smtClean="0">
                <a:latin typeface="Century Gothic" panose="020B0502020202020204" pitchFamily="34" charset="0"/>
              </a:rPr>
              <a:t> produces </a:t>
            </a:r>
            <a:r>
              <a:rPr lang="es-ES" sz="1400" dirty="0" err="1" smtClean="0">
                <a:latin typeface="Century Gothic" panose="020B0502020202020204" pitchFamily="34" charset="0"/>
              </a:rPr>
              <a:t>Tetanus</a:t>
            </a:r>
            <a:r>
              <a:rPr lang="es-ES" sz="1400" dirty="0" smtClean="0">
                <a:latin typeface="Century Gothic" panose="020B0502020202020204" pitchFamily="34" charset="0"/>
              </a:rPr>
              <a:t>.</a:t>
            </a:r>
            <a:endParaRPr lang="es-E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6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1" grpId="0" animBg="1"/>
      <p:bldP spid="16" grpId="0" animBg="1"/>
      <p:bldP spid="19" grpId="0" animBg="1"/>
      <p:bldP spid="20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064388" y="100765"/>
            <a:ext cx="294564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entury Gothic" panose="020B0502020202020204" pitchFamily="34" charset="0"/>
              </a:rPr>
              <a:t>1. KINGDOM MONERA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55089" y="145173"/>
            <a:ext cx="3289113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Century Gothic" panose="020B0502020202020204" pitchFamily="34" charset="0"/>
              </a:rPr>
              <a:t>INTERACTION</a:t>
            </a:r>
            <a:endParaRPr lang="es-ES" sz="3600" b="1" dirty="0">
              <a:latin typeface="Century Gothic" panose="020B0502020202020204" pitchFamily="34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971498" y="495634"/>
            <a:ext cx="600503" cy="16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640239" y="141690"/>
            <a:ext cx="167867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entury Gothic" panose="020B0502020202020204" pitchFamily="34" charset="0"/>
              </a:rPr>
              <a:t>IMMOBILE BACTERIA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961565" y="1398183"/>
            <a:ext cx="167867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entury Gothic" panose="020B0502020202020204" pitchFamily="34" charset="0"/>
              </a:rPr>
              <a:t>MOBILE BACTERIA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3370995" y="886418"/>
            <a:ext cx="429907" cy="4809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4640239" y="1428960"/>
            <a:ext cx="12669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Century Gothic" panose="020B0502020202020204" pitchFamily="34" charset="0"/>
              </a:rPr>
              <a:t>with</a:t>
            </a:r>
            <a:r>
              <a:rPr lang="es-ES" dirty="0" smtClean="0">
                <a:latin typeface="Century Gothic" panose="020B0502020202020204" pitchFamily="34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flagella</a:t>
            </a:r>
            <a:endParaRPr lang="es-E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6" name="Picture 2" descr="http://pendientedemigracion.ucm.es/info/diciex/proyectos/agua/imagenes/imagenes_web/contaminacion_riosylagos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9625" y="1126912"/>
            <a:ext cx="1801504" cy="138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3225239" y="3203134"/>
            <a:ext cx="5437261" cy="1593166"/>
            <a:chOff x="709680" y="3169638"/>
            <a:chExt cx="5437261" cy="1593166"/>
          </a:xfrm>
        </p:grpSpPr>
        <p:sp>
          <p:nvSpPr>
            <p:cNvPr id="4" name="CuadroTexto 3"/>
            <p:cNvSpPr txBox="1"/>
            <p:nvPr/>
          </p:nvSpPr>
          <p:spPr>
            <a:xfrm>
              <a:off x="709680" y="3169638"/>
              <a:ext cx="3684899" cy="64633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600" b="1" dirty="0" smtClean="0">
                  <a:latin typeface="Century Gothic" panose="020B0502020202020204" pitchFamily="34" charset="0"/>
                </a:rPr>
                <a:t>REPRODUCTION</a:t>
              </a:r>
              <a:endParaRPr lang="es-ES" sz="3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92100" y="3931807"/>
              <a:ext cx="5254841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latin typeface="Century Gothic" panose="020B0502020202020204" pitchFamily="34" charset="0"/>
                </a:rPr>
                <a:t>ASEXUAL REPRODUCTION </a:t>
              </a:r>
              <a:r>
                <a:rPr lang="es-ES" sz="2400" dirty="0" err="1" smtClean="0">
                  <a:latin typeface="Century Gothic" panose="020B0502020202020204" pitchFamily="34" charset="0"/>
                </a:rPr>
                <a:t>called</a:t>
              </a:r>
              <a:r>
                <a:rPr lang="es-ES" sz="2400" b="1" dirty="0" smtClean="0">
                  <a:latin typeface="Century Gothic" panose="020B0502020202020204" pitchFamily="34" charset="0"/>
                </a:rPr>
                <a:t> </a:t>
              </a:r>
              <a:r>
                <a:rPr lang="es-ES" sz="24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BIPARTITION</a:t>
              </a:r>
              <a:endParaRPr lang="es-E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1278" name="Picture 14" descr="https://classconnection.s3.amazonaws.com/974/flashcards/796974/png/binary_fission13364466817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165" y="2041160"/>
            <a:ext cx="3310867" cy="451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7364793" y="6063039"/>
            <a:ext cx="482720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>
                <a:latin typeface="Century Gothic" panose="020B0502020202020204" pitchFamily="34" charset="0"/>
              </a:rPr>
              <a:t>Two</a:t>
            </a:r>
            <a:r>
              <a:rPr lang="es-ES" sz="2000" dirty="0" smtClean="0">
                <a:latin typeface="Century Gothic" panose="020B0502020202020204" pitchFamily="34" charset="0"/>
              </a:rPr>
              <a:t> </a:t>
            </a:r>
            <a:r>
              <a:rPr lang="es-ES" sz="2000" dirty="0" err="1" smtClean="0">
                <a:latin typeface="Century Gothic" panose="020B0502020202020204" pitchFamily="34" charset="0"/>
              </a:rPr>
              <a:t>daughter</a:t>
            </a:r>
            <a:r>
              <a:rPr lang="es-ES" sz="2000" dirty="0" smtClean="0">
                <a:latin typeface="Century Gothic" panose="020B0502020202020204" pitchFamily="34" charset="0"/>
              </a:rPr>
              <a:t> </a:t>
            </a:r>
            <a:r>
              <a:rPr lang="es-ES" sz="2000" dirty="0" err="1" smtClean="0">
                <a:latin typeface="Century Gothic" panose="020B0502020202020204" pitchFamily="34" charset="0"/>
              </a:rPr>
              <a:t>cells</a:t>
            </a:r>
            <a:r>
              <a:rPr lang="es-ES" sz="2000" dirty="0" smtClean="0">
                <a:latin typeface="Century Gothic" panose="020B0502020202020204" pitchFamily="34" charset="0"/>
              </a:rPr>
              <a:t> are </a:t>
            </a:r>
            <a:r>
              <a:rPr lang="es-ES" sz="2000" b="1" dirty="0" err="1" smtClean="0">
                <a:latin typeface="Century Gothic" panose="020B0502020202020204" pitchFamily="34" charset="0"/>
              </a:rPr>
              <a:t>completly</a:t>
            </a:r>
            <a:r>
              <a:rPr lang="es-ES" sz="2000" b="1" dirty="0" smtClean="0">
                <a:latin typeface="Century Gothic" panose="020B0502020202020204" pitchFamily="34" charset="0"/>
              </a:rPr>
              <a:t> </a:t>
            </a:r>
            <a:r>
              <a:rPr lang="es-ES" sz="2000" b="1" dirty="0" err="1" smtClean="0">
                <a:latin typeface="Century Gothic" panose="020B0502020202020204" pitchFamily="34" charset="0"/>
              </a:rPr>
              <a:t>identical</a:t>
            </a:r>
            <a:r>
              <a:rPr lang="es-ES" sz="2000" dirty="0" smtClean="0">
                <a:latin typeface="Century Gothic" panose="020B0502020202020204" pitchFamily="34" charset="0"/>
              </a:rPr>
              <a:t> to </a:t>
            </a:r>
            <a:r>
              <a:rPr lang="es-ES" sz="2000" dirty="0" err="1" smtClean="0">
                <a:latin typeface="Century Gothic" panose="020B0502020202020204" pitchFamily="34" charset="0"/>
              </a:rPr>
              <a:t>the</a:t>
            </a:r>
            <a:r>
              <a:rPr lang="es-ES" sz="2000" dirty="0" smtClean="0">
                <a:latin typeface="Century Gothic" panose="020B0502020202020204" pitchFamily="34" charset="0"/>
              </a:rPr>
              <a:t> </a:t>
            </a:r>
            <a:r>
              <a:rPr lang="es-ES" sz="2000" dirty="0" err="1" smtClean="0">
                <a:latin typeface="Century Gothic" panose="020B0502020202020204" pitchFamily="34" charset="0"/>
              </a:rPr>
              <a:t>mother</a:t>
            </a:r>
            <a:r>
              <a:rPr lang="es-ES" sz="2000" dirty="0" smtClean="0">
                <a:latin typeface="Century Gothic" panose="020B0502020202020204" pitchFamily="34" charset="0"/>
              </a:rPr>
              <a:t> </a:t>
            </a:r>
            <a:r>
              <a:rPr lang="es-ES" sz="2000" dirty="0" err="1" smtClean="0">
                <a:latin typeface="Century Gothic" panose="020B0502020202020204" pitchFamily="34" charset="0"/>
              </a:rPr>
              <a:t>cell</a:t>
            </a:r>
            <a:r>
              <a:rPr lang="es-ES" sz="2000" dirty="0" smtClean="0">
                <a:latin typeface="Century Gothic" panose="020B0502020202020204" pitchFamily="34" charset="0"/>
              </a:rPr>
              <a:t>. 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972152" y="4912138"/>
            <a:ext cx="30941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s-ES" dirty="0" err="1" smtClean="0">
                <a:latin typeface="Century Gothic" panose="020B0502020202020204" pitchFamily="34" charset="0"/>
              </a:rPr>
              <a:t>It’s</a:t>
            </a:r>
            <a:r>
              <a:rPr lang="es-ES" dirty="0" smtClean="0">
                <a:latin typeface="Century Gothic" panose="020B0502020202020204" pitchFamily="34" charset="0"/>
              </a:rPr>
              <a:t> a </a:t>
            </a:r>
            <a:r>
              <a:rPr lang="es-ES" dirty="0" err="1" smtClean="0">
                <a:latin typeface="Century Gothic" panose="020B0502020202020204" pitchFamily="34" charset="0"/>
              </a:rPr>
              <a:t>really</a:t>
            </a:r>
            <a:r>
              <a:rPr lang="es-ES" dirty="0" smtClean="0">
                <a:latin typeface="Century Gothic" panose="020B0502020202020204" pitchFamily="34" charset="0"/>
              </a:rPr>
              <a:t> </a:t>
            </a:r>
            <a:r>
              <a:rPr lang="es-ES" dirty="0" err="1" smtClean="0">
                <a:latin typeface="Century Gothic" panose="020B0502020202020204" pitchFamily="34" charset="0"/>
              </a:rPr>
              <a:t>quick</a:t>
            </a:r>
            <a:r>
              <a:rPr lang="es-ES" dirty="0" smtClean="0">
                <a:latin typeface="Century Gothic" panose="020B0502020202020204" pitchFamily="34" charset="0"/>
              </a:rPr>
              <a:t> </a:t>
            </a:r>
            <a:r>
              <a:rPr lang="es-ES" dirty="0" err="1" smtClean="0">
                <a:latin typeface="Century Gothic" panose="020B0502020202020204" pitchFamily="34" charset="0"/>
              </a:rPr>
              <a:t>process</a:t>
            </a:r>
            <a:r>
              <a:rPr lang="es-ES" dirty="0" smtClean="0">
                <a:latin typeface="Century Gothic" panose="020B0502020202020204" pitchFamily="34" charset="0"/>
              </a:rPr>
              <a:t>!!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0" y="1705970"/>
            <a:ext cx="12192000" cy="1156768"/>
            <a:chOff x="0" y="1705970"/>
            <a:chExt cx="12192000" cy="1156768"/>
          </a:xfrm>
        </p:grpSpPr>
        <p:cxnSp>
          <p:nvCxnSpPr>
            <p:cNvPr id="24" name="Conector recto 23"/>
            <p:cNvCxnSpPr/>
            <p:nvPr/>
          </p:nvCxnSpPr>
          <p:spPr>
            <a:xfrm>
              <a:off x="0" y="2797791"/>
              <a:ext cx="8379725" cy="4094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 flipV="1">
              <a:off x="8379725" y="1721450"/>
              <a:ext cx="27296" cy="11412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8416390" y="1705970"/>
              <a:ext cx="377561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otón de acción: Película 4">
            <a:hlinkClick r:id="rId4" highlightClick="1"/>
          </p:cNvPr>
          <p:cNvSpPr/>
          <p:nvPr/>
        </p:nvSpPr>
        <p:spPr>
          <a:xfrm>
            <a:off x="7364793" y="5268083"/>
            <a:ext cx="701034" cy="545863"/>
          </a:xfrm>
          <a:prstGeom prst="actionButtonMovie">
            <a:avLst/>
          </a:prstGeom>
          <a:solidFill>
            <a:srgbClr val="FF5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 descr="http://therealestatenovelist.com/files/2014/01/press-play-symbol-for-vide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63" r="20985"/>
          <a:stretch/>
        </p:blipFill>
        <p:spPr bwMode="auto">
          <a:xfrm>
            <a:off x="6813511" y="5309027"/>
            <a:ext cx="523818" cy="5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lamada ovalada 24"/>
          <p:cNvSpPr/>
          <p:nvPr/>
        </p:nvSpPr>
        <p:spPr>
          <a:xfrm>
            <a:off x="8051418" y="4506836"/>
            <a:ext cx="798491" cy="710691"/>
          </a:xfrm>
          <a:prstGeom prst="wedgeEllipseCallout">
            <a:avLst>
              <a:gd name="adj1" fmla="val -47939"/>
              <a:gd name="adj2" fmla="val 847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8018633" y="4661877"/>
            <a:ext cx="96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anose="020B0502020202020204" pitchFamily="34" charset="0"/>
              </a:rPr>
              <a:t>VIDEO</a:t>
            </a:r>
            <a:endParaRPr lang="es-E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5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 animBg="1"/>
      <p:bldP spid="23" grpId="0" animBg="1"/>
      <p:bldP spid="21" grpId="0" animBg="1"/>
      <p:bldP spid="5" grpId="0" animBg="1"/>
      <p:bldP spid="25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064388" y="114413"/>
            <a:ext cx="294564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entury Gothic" panose="020B0502020202020204" pitchFamily="34" charset="0"/>
              </a:rPr>
              <a:t>1. KINGDOM MONERA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5574" y="5316668"/>
            <a:ext cx="1204642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i="1" dirty="0" err="1" smtClean="0">
                <a:latin typeface="Century Gothic" panose="020B0502020202020204" pitchFamily="34" charset="0"/>
              </a:rPr>
              <a:t>Remembe</a:t>
            </a:r>
            <a:r>
              <a:rPr lang="es-ES" sz="2800" i="1" dirty="0" smtClean="0">
                <a:latin typeface="Century Gothic" panose="020B0502020202020204" pitchFamily="34" charset="0"/>
              </a:rPr>
              <a:t>	r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the</a:t>
            </a:r>
            <a:r>
              <a:rPr lang="es-ES" sz="2800" i="1" dirty="0" smtClean="0">
                <a:latin typeface="Century Gothic" panose="020B0502020202020204" pitchFamily="34" charset="0"/>
              </a:rPr>
              <a:t>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previous</a:t>
            </a:r>
            <a:r>
              <a:rPr lang="es-ES" sz="2800" i="1" dirty="0" smtClean="0">
                <a:latin typeface="Century Gothic" panose="020B0502020202020204" pitchFamily="34" charset="0"/>
              </a:rPr>
              <a:t>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class</a:t>
            </a:r>
            <a:r>
              <a:rPr lang="es-ES" sz="2800" i="1" dirty="0" smtClean="0">
                <a:latin typeface="Century Gothic" panose="020B0502020202020204" pitchFamily="34" charset="0"/>
              </a:rPr>
              <a:t> and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part</a:t>
            </a:r>
            <a:r>
              <a:rPr lang="es-ES" sz="2800" i="1" dirty="0" smtClean="0">
                <a:latin typeface="Century Gothic" panose="020B0502020202020204" pitchFamily="34" charset="0"/>
              </a:rPr>
              <a:t> of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today</a:t>
            </a:r>
            <a:r>
              <a:rPr lang="es-ES" sz="2800" i="1" dirty="0" smtClean="0">
                <a:latin typeface="Century Gothic" panose="020B0502020202020204" pitchFamily="34" charset="0"/>
              </a:rPr>
              <a:t> to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tell</a:t>
            </a:r>
            <a:r>
              <a:rPr lang="es-ES" sz="2800" i="1" dirty="0" smtClean="0">
                <a:latin typeface="Century Gothic" panose="020B0502020202020204" pitchFamily="34" charset="0"/>
              </a:rPr>
              <a:t> me </a:t>
            </a:r>
            <a:r>
              <a:rPr lang="es-ES" sz="2800" b="1" i="1" dirty="0" err="1" smtClean="0">
                <a:latin typeface="Century Gothic" panose="020B0502020202020204" pitchFamily="34" charset="0"/>
              </a:rPr>
              <a:t>where</a:t>
            </a:r>
            <a:r>
              <a:rPr lang="es-ES" sz="2800" b="1" i="1" dirty="0" smtClean="0">
                <a:latin typeface="Century Gothic" panose="020B0502020202020204" pitchFamily="34" charset="0"/>
              </a:rPr>
              <a:t> can </a:t>
            </a:r>
            <a:r>
              <a:rPr lang="es-ES" sz="2800" b="1" i="1" dirty="0" err="1" smtClean="0">
                <a:latin typeface="Century Gothic" panose="020B0502020202020204" pitchFamily="34" charset="0"/>
              </a:rPr>
              <a:t>we</a:t>
            </a:r>
            <a:r>
              <a:rPr lang="es-ES" sz="2800" b="1" i="1" dirty="0" smtClean="0">
                <a:latin typeface="Century Gothic" panose="020B0502020202020204" pitchFamily="34" charset="0"/>
              </a:rPr>
              <a:t> </a:t>
            </a:r>
            <a:r>
              <a:rPr lang="es-ES" sz="2800" b="1" i="1" dirty="0" err="1" smtClean="0">
                <a:latin typeface="Century Gothic" panose="020B0502020202020204" pitchFamily="34" charset="0"/>
              </a:rPr>
              <a:t>find</a:t>
            </a:r>
            <a:r>
              <a:rPr lang="es-ES" sz="2800" b="1" i="1" dirty="0" smtClean="0">
                <a:latin typeface="Century Gothic" panose="020B0502020202020204" pitchFamily="34" charset="0"/>
              </a:rPr>
              <a:t> bacteria?</a:t>
            </a:r>
            <a:endParaRPr lang="es-E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480177" y="314468"/>
            <a:ext cx="5377219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Century Gothic" panose="020B0502020202020204" pitchFamily="34" charset="0"/>
              </a:rPr>
              <a:t>TYPES OF BACTERIA</a:t>
            </a:r>
          </a:p>
          <a:p>
            <a:pPr algn="ctr"/>
            <a:r>
              <a:rPr lang="es-ES" sz="2800" dirty="0" err="1" smtClean="0">
                <a:latin typeface="Century Gothic" panose="020B0502020202020204" pitchFamily="34" charset="0"/>
              </a:rPr>
              <a:t>Depending</a:t>
            </a:r>
            <a:r>
              <a:rPr lang="es-ES" sz="2800" dirty="0" smtClean="0">
                <a:latin typeface="Century Gothic" panose="020B0502020202020204" pitchFamily="34" charset="0"/>
              </a:rPr>
              <a:t> </a:t>
            </a:r>
            <a:r>
              <a:rPr lang="es-ES" sz="2800" dirty="0" err="1" smtClean="0">
                <a:latin typeface="Century Gothic" panose="020B0502020202020204" pitchFamily="34" charset="0"/>
              </a:rPr>
              <a:t>on</a:t>
            </a:r>
            <a:r>
              <a:rPr lang="es-ES" sz="2800" dirty="0" smtClean="0">
                <a:latin typeface="Century Gothic" panose="020B0502020202020204" pitchFamily="34" charset="0"/>
              </a:rPr>
              <a:t> </a:t>
            </a:r>
            <a:r>
              <a:rPr lang="es-ES" sz="2800" dirty="0" err="1" smtClean="0">
                <a:latin typeface="Century Gothic" panose="020B0502020202020204" pitchFamily="34" charset="0"/>
              </a:rPr>
              <a:t>shape</a:t>
            </a:r>
            <a:endParaRPr lang="es-ES" sz="2800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09936" y="1514518"/>
            <a:ext cx="141936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entury Gothic" panose="020B0502020202020204" pitchFamily="34" charset="0"/>
              </a:rPr>
              <a:t>COCCI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92139" y="1608485"/>
            <a:ext cx="141936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entury Gothic" panose="020B0502020202020204" pitchFamily="34" charset="0"/>
              </a:rPr>
              <a:t>VIBRIOS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963772" y="1608484"/>
            <a:ext cx="141936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entury Gothic" panose="020B0502020202020204" pitchFamily="34" charset="0"/>
              </a:rPr>
              <a:t>BACILLI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639868" y="1391686"/>
            <a:ext cx="245659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entury Gothic" panose="020B0502020202020204" pitchFamily="34" charset="0"/>
              </a:rPr>
              <a:t>SPIROCHAETES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50675" y="2086404"/>
            <a:ext cx="2766374" cy="2224688"/>
            <a:chOff x="550675" y="1963572"/>
            <a:chExt cx="2766374" cy="2224688"/>
          </a:xfrm>
        </p:grpSpPr>
        <p:pic>
          <p:nvPicPr>
            <p:cNvPr id="13314" name="Picture 2" descr="http://www.denniskunkel.com/gallery/bacteria/97204A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006"/>
            <a:stretch/>
          </p:blipFill>
          <p:spPr bwMode="auto">
            <a:xfrm>
              <a:off x="550675" y="1963572"/>
              <a:ext cx="2766374" cy="1885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uadroTexto 9"/>
            <p:cNvSpPr txBox="1"/>
            <p:nvPr/>
          </p:nvSpPr>
          <p:spPr>
            <a:xfrm>
              <a:off x="780305" y="3849706"/>
              <a:ext cx="23071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err="1" smtClean="0">
                  <a:latin typeface="Century Gothic" panose="020B0502020202020204" pitchFamily="34" charset="0"/>
                </a:rPr>
                <a:t>Spherical</a:t>
              </a:r>
              <a:r>
                <a:rPr lang="es-ES" sz="1600" dirty="0" smtClean="0">
                  <a:latin typeface="Century Gothic" panose="020B0502020202020204" pitchFamily="34" charset="0"/>
                </a:rPr>
                <a:t> </a:t>
              </a:r>
              <a:r>
                <a:rPr lang="es-ES" sz="1600" dirty="0" err="1" smtClean="0">
                  <a:latin typeface="Century Gothic" panose="020B0502020202020204" pitchFamily="34" charset="0"/>
                </a:rPr>
                <a:t>shape</a:t>
              </a:r>
              <a:endParaRPr lang="es-ES" sz="16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3316" name="Picture 4" descr="https://microbewiki.kenyon.edu/images/5/55/96524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28"/>
          <a:stretch/>
        </p:blipFill>
        <p:spPr bwMode="auto">
          <a:xfrm>
            <a:off x="3869345" y="2177817"/>
            <a:ext cx="2542130" cy="169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986853" y="3882014"/>
            <a:ext cx="2307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latin typeface="Century Gothic" panose="020B0502020202020204" pitchFamily="34" charset="0"/>
              </a:rPr>
              <a:t>Comma</a:t>
            </a:r>
            <a:r>
              <a:rPr lang="es-ES" sz="1600" dirty="0" smtClean="0"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latin typeface="Century Gothic" panose="020B0502020202020204" pitchFamily="34" charset="0"/>
              </a:rPr>
              <a:t>or</a:t>
            </a:r>
            <a:r>
              <a:rPr lang="es-ES" sz="1600" dirty="0" smtClean="0"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latin typeface="Century Gothic" panose="020B0502020202020204" pitchFamily="34" charset="0"/>
              </a:rPr>
              <a:t>curved</a:t>
            </a:r>
            <a:r>
              <a:rPr lang="es-ES" sz="1600" dirty="0" smtClean="0"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latin typeface="Century Gothic" panose="020B0502020202020204" pitchFamily="34" charset="0"/>
              </a:rPr>
              <a:t>shape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pic>
        <p:nvPicPr>
          <p:cNvPr id="13318" name="Picture 6" descr="http://deconceptos.com/wp-content/uploads/2011/06/concepto-de-baci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039" y="2220541"/>
            <a:ext cx="2014357" cy="161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6696660" y="3867644"/>
            <a:ext cx="2307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latin typeface="Century Gothic" panose="020B0502020202020204" pitchFamily="34" charset="0"/>
              </a:rPr>
              <a:t>Rod-shaped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pic>
        <p:nvPicPr>
          <p:cNvPr id="13320" name="Picture 8" descr="http://cdn.c.photoshelter.com/img-get/I00005u9fY3.FUh0/s/600/600/53349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92"/>
          <a:stretch/>
        </p:blipFill>
        <p:spPr bwMode="auto">
          <a:xfrm>
            <a:off x="9735405" y="1969138"/>
            <a:ext cx="2274627" cy="24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9843940" y="4375212"/>
            <a:ext cx="2307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latin typeface="Century Gothic" panose="020B0502020202020204" pitchFamily="34" charset="0"/>
              </a:rPr>
              <a:t>Spiral</a:t>
            </a:r>
            <a:r>
              <a:rPr lang="es-ES" sz="1600" dirty="0" smtClean="0"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latin typeface="Century Gothic" panose="020B0502020202020204" pitchFamily="34" charset="0"/>
              </a:rPr>
              <a:t>shape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70753" y="6283904"/>
            <a:ext cx="12046426" cy="461665"/>
          </a:xfrm>
          <a:prstGeom prst="rect">
            <a:avLst/>
          </a:prstGeom>
          <a:solidFill>
            <a:srgbClr val="FF9999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2400"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In </a:t>
            </a:r>
            <a:r>
              <a:rPr lang="es-ES" dirty="0" err="1"/>
              <a:t>the</a:t>
            </a:r>
            <a:r>
              <a:rPr lang="es-ES" dirty="0"/>
              <a:t> air, </a:t>
            </a:r>
            <a:r>
              <a:rPr lang="es-ES" dirty="0" err="1"/>
              <a:t>water</a:t>
            </a:r>
            <a:r>
              <a:rPr lang="es-ES" dirty="0"/>
              <a:t>, </a:t>
            </a:r>
            <a:r>
              <a:rPr lang="es-ES" dirty="0" err="1"/>
              <a:t>ground</a:t>
            </a:r>
            <a:r>
              <a:rPr lang="es-ES" dirty="0"/>
              <a:t> and </a:t>
            </a:r>
            <a:r>
              <a:rPr lang="es-ES" b="1" dirty="0" err="1"/>
              <a:t>humans</a:t>
            </a:r>
            <a:r>
              <a:rPr lang="es-ES" dirty="0"/>
              <a:t>. 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96752" y="81376"/>
            <a:ext cx="317992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i="1" dirty="0" err="1" smtClean="0">
                <a:latin typeface="Century Gothic" panose="020B0502020202020204" pitchFamily="34" charset="0"/>
              </a:rPr>
              <a:t>Please</a:t>
            </a:r>
            <a:r>
              <a:rPr lang="es-ES" sz="2000" i="1" dirty="0" smtClean="0">
                <a:latin typeface="Century Gothic" panose="020B0502020202020204" pitchFamily="34" charset="0"/>
              </a:rPr>
              <a:t> </a:t>
            </a:r>
            <a:r>
              <a:rPr lang="es-ES" sz="2000" b="1" i="1" dirty="0" err="1" smtClean="0">
                <a:latin typeface="Century Gothic" panose="020B0502020202020204" pitchFamily="34" charset="0"/>
              </a:rPr>
              <a:t>draw</a:t>
            </a:r>
            <a:r>
              <a:rPr lang="es-ES" sz="2000" i="1" dirty="0" smtClean="0">
                <a:latin typeface="Century Gothic" panose="020B0502020202020204" pitchFamily="34" charset="0"/>
              </a:rPr>
              <a:t> in </a:t>
            </a:r>
            <a:r>
              <a:rPr lang="es-ES" sz="2000" i="1" dirty="0" err="1" smtClean="0">
                <a:latin typeface="Century Gothic" panose="020B0502020202020204" pitchFamily="34" charset="0"/>
              </a:rPr>
              <a:t>the</a:t>
            </a:r>
            <a:r>
              <a:rPr lang="es-ES" sz="2000" i="1" dirty="0" smtClean="0">
                <a:latin typeface="Century Gothic" panose="020B0502020202020204" pitchFamily="34" charset="0"/>
              </a:rPr>
              <a:t> </a:t>
            </a:r>
            <a:r>
              <a:rPr lang="es-ES" sz="2000" i="1" dirty="0" err="1" smtClean="0">
                <a:latin typeface="Century Gothic" panose="020B0502020202020204" pitchFamily="34" charset="0"/>
              </a:rPr>
              <a:t>blackboard</a:t>
            </a:r>
            <a:r>
              <a:rPr lang="es-ES" sz="2000" i="1" dirty="0" smtClean="0">
                <a:latin typeface="Century Gothic" panose="020B0502020202020204" pitchFamily="34" charset="0"/>
              </a:rPr>
              <a:t> </a:t>
            </a:r>
            <a:r>
              <a:rPr lang="es-ES" sz="2000" b="1" i="1" dirty="0" smtClean="0">
                <a:latin typeface="Century Gothic" panose="020B0502020202020204" pitchFamily="34" charset="0"/>
              </a:rPr>
              <a:t>a bacteria</a:t>
            </a:r>
            <a:r>
              <a:rPr lang="es-ES" sz="2000" i="1" dirty="0" smtClean="0">
                <a:latin typeface="Century Gothic" panose="020B0502020202020204" pitchFamily="34" charset="0"/>
              </a:rPr>
              <a:t>. </a:t>
            </a:r>
            <a:r>
              <a:rPr lang="es-ES" sz="2000" i="1" dirty="0" err="1" smtClean="0">
                <a:latin typeface="Century Gothic" panose="020B0502020202020204" pitchFamily="34" charset="0"/>
              </a:rPr>
              <a:t>Now</a:t>
            </a:r>
            <a:r>
              <a:rPr lang="es-ES" sz="2000" i="1" dirty="0" smtClean="0">
                <a:latin typeface="Century Gothic" panose="020B0502020202020204" pitchFamily="34" charset="0"/>
              </a:rPr>
              <a:t> </a:t>
            </a:r>
            <a:r>
              <a:rPr lang="es-ES" sz="2000" i="1" dirty="0" err="1" smtClean="0">
                <a:latin typeface="Century Gothic" panose="020B0502020202020204" pitchFamily="34" charset="0"/>
              </a:rPr>
              <a:t>draw</a:t>
            </a:r>
            <a:r>
              <a:rPr lang="es-ES" sz="2000" i="1" dirty="0" smtClean="0">
                <a:latin typeface="Century Gothic" panose="020B0502020202020204" pitchFamily="34" charset="0"/>
              </a:rPr>
              <a:t> </a:t>
            </a:r>
            <a:r>
              <a:rPr lang="es-ES" sz="2000" b="1" i="1" dirty="0" err="1" smtClean="0">
                <a:latin typeface="Century Gothic" panose="020B0502020202020204" pitchFamily="34" charset="0"/>
              </a:rPr>
              <a:t>another</a:t>
            </a:r>
            <a:r>
              <a:rPr lang="es-ES" sz="2000" b="1" i="1" dirty="0" smtClean="0">
                <a:latin typeface="Century Gothic" panose="020B0502020202020204" pitchFamily="34" charset="0"/>
              </a:rPr>
              <a:t> </a:t>
            </a:r>
            <a:r>
              <a:rPr lang="es-ES" sz="2000" i="1" dirty="0" err="1" smtClean="0">
                <a:latin typeface="Century Gothic" panose="020B0502020202020204" pitchFamily="34" charset="0"/>
              </a:rPr>
              <a:t>one</a:t>
            </a:r>
            <a:r>
              <a:rPr lang="es-ES" sz="2000" i="1" dirty="0" smtClean="0">
                <a:latin typeface="Century Gothic" panose="020B0502020202020204" pitchFamily="34" charset="0"/>
              </a:rPr>
              <a:t> </a:t>
            </a:r>
            <a:r>
              <a:rPr lang="es-ES" sz="2000" i="1" dirty="0" err="1" smtClean="0">
                <a:latin typeface="Century Gothic" panose="020B0502020202020204" pitchFamily="34" charset="0"/>
              </a:rPr>
              <a:t>with</a:t>
            </a:r>
            <a:r>
              <a:rPr lang="es-ES" sz="2000" i="1" dirty="0" smtClean="0">
                <a:latin typeface="Century Gothic" panose="020B0502020202020204" pitchFamily="34" charset="0"/>
              </a:rPr>
              <a:t> a </a:t>
            </a:r>
            <a:r>
              <a:rPr lang="es-ES" sz="2000" b="1" i="1" dirty="0" err="1" smtClean="0">
                <a:latin typeface="Century Gothic" panose="020B0502020202020204" pitchFamily="34" charset="0"/>
              </a:rPr>
              <a:t>different</a:t>
            </a:r>
            <a:r>
              <a:rPr lang="es-ES" sz="2000" b="1" i="1" dirty="0" smtClean="0">
                <a:latin typeface="Century Gothic" panose="020B0502020202020204" pitchFamily="34" charset="0"/>
              </a:rPr>
              <a:t> </a:t>
            </a:r>
            <a:r>
              <a:rPr lang="es-ES" sz="2000" b="1" i="1" dirty="0" err="1" smtClean="0">
                <a:latin typeface="Century Gothic" panose="020B0502020202020204" pitchFamily="34" charset="0"/>
              </a:rPr>
              <a:t>shape</a:t>
            </a:r>
            <a:r>
              <a:rPr lang="es-ES" sz="2000" i="1" dirty="0" smtClean="0">
                <a:latin typeface="Century Gothic" panose="020B0502020202020204" pitchFamily="34" charset="0"/>
              </a:rPr>
              <a:t>…</a:t>
            </a:r>
            <a:endParaRPr lang="es-E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217865" y="4565443"/>
            <a:ext cx="762607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Century Gothic" panose="020B0502020202020204" pitchFamily="34" charset="0"/>
              </a:rPr>
              <a:t>WHERE CAN WE FIND BACTERIA?</a:t>
            </a:r>
          </a:p>
        </p:txBody>
      </p:sp>
    </p:spTree>
    <p:extLst>
      <p:ext uri="{BB962C8B-B14F-4D97-AF65-F5344CB8AC3E}">
        <p14:creationId xmlns:p14="http://schemas.microsoft.com/office/powerpoint/2010/main" xmlns="" val="37411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4" grpId="0"/>
      <p:bldP spid="16" grpId="0"/>
      <p:bldP spid="18" grpId="0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9491" y="582761"/>
            <a:ext cx="873457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Century Gothic" panose="020B0502020202020204" pitchFamily="34" charset="0"/>
              </a:rPr>
              <a:t>BACTERIA, PEOPLE AND ENVIRONMENT</a:t>
            </a:r>
            <a:endParaRPr lang="es-E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064388" y="73469"/>
            <a:ext cx="294564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entury Gothic" panose="020B0502020202020204" pitchFamily="34" charset="0"/>
              </a:rPr>
              <a:t>1. KINGDOM MONERA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9818" y="1581322"/>
            <a:ext cx="2386086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entury Gothic" panose="020B0502020202020204" pitchFamily="34" charset="0"/>
              </a:rPr>
              <a:t>HARMFUL BACTERIA</a:t>
            </a:r>
            <a:endParaRPr lang="es-ES" sz="2800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9818" y="2757304"/>
            <a:ext cx="2386086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Century Gothic" panose="020B0502020202020204" pitchFamily="34" charset="0"/>
              </a:rPr>
              <a:t>Cause </a:t>
            </a:r>
            <a:r>
              <a:rPr lang="es-ES" sz="2400" dirty="0" err="1" smtClean="0">
                <a:latin typeface="Century Gothic" panose="020B0502020202020204" pitchFamily="34" charset="0"/>
              </a:rPr>
              <a:t>illness</a:t>
            </a:r>
            <a:r>
              <a:rPr lang="es-ES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s-ES" sz="2400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ES" sz="2400" dirty="0" err="1" smtClean="0">
                <a:latin typeface="Century Gothic" panose="020B0502020202020204" pitchFamily="34" charset="0"/>
              </a:rPr>
              <a:t>Examples</a:t>
            </a:r>
            <a:r>
              <a:rPr lang="es-ES" sz="2400" dirty="0" smtClean="0">
                <a:latin typeface="Century Gothic" panose="020B0502020202020204" pitchFamily="34" charset="0"/>
              </a:rPr>
              <a:t>: tuberculosis, salmonelosis and </a:t>
            </a:r>
            <a:r>
              <a:rPr lang="es-ES" sz="2400" dirty="0" err="1" smtClean="0">
                <a:latin typeface="Century Gothic" panose="020B0502020202020204" pitchFamily="34" charset="0"/>
              </a:rPr>
              <a:t>tetanus</a:t>
            </a:r>
            <a:r>
              <a:rPr lang="es-ES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s-ES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" sz="2400" dirty="0" err="1" smtClean="0">
                <a:latin typeface="Century Gothic" panose="020B0502020202020204" pitchFamily="34" charset="0"/>
              </a:rPr>
              <a:t>Cured</a:t>
            </a:r>
            <a:r>
              <a:rPr lang="es-ES" sz="2400" dirty="0" smtClean="0">
                <a:latin typeface="Century Gothic" panose="020B0502020202020204" pitchFamily="34" charset="0"/>
              </a:rPr>
              <a:t> </a:t>
            </a:r>
            <a:r>
              <a:rPr lang="es-ES" sz="2400" dirty="0" err="1" smtClean="0">
                <a:latin typeface="Century Gothic" panose="020B0502020202020204" pitchFamily="34" charset="0"/>
              </a:rPr>
              <a:t>with</a:t>
            </a:r>
            <a:r>
              <a:rPr lang="es-ES" sz="2400" dirty="0" smtClean="0">
                <a:latin typeface="Century Gothic" panose="020B0502020202020204" pitchFamily="34" charset="0"/>
              </a:rPr>
              <a:t> </a:t>
            </a:r>
            <a:r>
              <a:rPr lang="es-ES" sz="2400" b="1" dirty="0" err="1" smtClean="0">
                <a:latin typeface="Century Gothic" panose="020B0502020202020204" pitchFamily="34" charset="0"/>
              </a:rPr>
              <a:t>antibiotics</a:t>
            </a:r>
            <a:r>
              <a:rPr lang="es-ES" sz="2400" dirty="0" smtClean="0">
                <a:latin typeface="Century Gothic" panose="020B0502020202020204" pitchFamily="34" charset="0"/>
              </a:rPr>
              <a:t>. 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53049" y="1581322"/>
            <a:ext cx="835698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i="1" dirty="0" err="1" smtClean="0">
                <a:latin typeface="Century Gothic" panose="020B0502020202020204" pitchFamily="34" charset="0"/>
              </a:rPr>
              <a:t>But</a:t>
            </a:r>
            <a:r>
              <a:rPr lang="es-ES" sz="2800" i="1" dirty="0" smtClean="0">
                <a:latin typeface="Century Gothic" panose="020B0502020202020204" pitchFamily="34" charset="0"/>
              </a:rPr>
              <a:t>, do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you</a:t>
            </a:r>
            <a:r>
              <a:rPr lang="es-ES" sz="2800" i="1" dirty="0" smtClean="0">
                <a:latin typeface="Century Gothic" panose="020B0502020202020204" pitchFamily="34" charset="0"/>
              </a:rPr>
              <a:t>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think</a:t>
            </a:r>
            <a:r>
              <a:rPr lang="es-ES" sz="2800" i="1" dirty="0" smtClean="0">
                <a:latin typeface="Century Gothic" panose="020B0502020202020204" pitchFamily="34" charset="0"/>
              </a:rPr>
              <a:t>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all</a:t>
            </a:r>
            <a:r>
              <a:rPr lang="es-ES" sz="2800" i="1" dirty="0" smtClean="0">
                <a:latin typeface="Century Gothic" panose="020B0502020202020204" pitchFamily="34" charset="0"/>
              </a:rPr>
              <a:t> bacteria are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parasitic</a:t>
            </a:r>
            <a:r>
              <a:rPr lang="es-ES" sz="2800" i="1" dirty="0" smtClean="0">
                <a:latin typeface="Century Gothic" panose="020B0502020202020204" pitchFamily="34" charset="0"/>
              </a:rPr>
              <a:t> and cause </a:t>
            </a:r>
            <a:r>
              <a:rPr lang="es-ES" sz="2800" i="1" dirty="0" err="1" smtClean="0">
                <a:latin typeface="Century Gothic" panose="020B0502020202020204" pitchFamily="34" charset="0"/>
              </a:rPr>
              <a:t>illness</a:t>
            </a:r>
            <a:r>
              <a:rPr lang="es-ES" sz="2800" i="1" dirty="0" smtClean="0">
                <a:latin typeface="Century Gothic" panose="020B0502020202020204" pitchFamily="34" charset="0"/>
              </a:rPr>
              <a:t>? </a:t>
            </a:r>
            <a:endParaRPr lang="es-E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168821" y="2110973"/>
            <a:ext cx="9353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</a:t>
            </a:r>
            <a:endParaRPr lang="es-E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1899138" y="1229092"/>
            <a:ext cx="112542" cy="3522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3277772" y="1338274"/>
            <a:ext cx="375277" cy="2510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404381" y="3970387"/>
            <a:ext cx="2386086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entury Gothic" panose="020B0502020202020204" pitchFamily="34" charset="0"/>
              </a:rPr>
              <a:t>HELPFUL BACTERIA</a:t>
            </a:r>
            <a:endParaRPr lang="es-ES" sz="2800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936775" y="3970387"/>
            <a:ext cx="552839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latin typeface="Century Gothic" panose="020B0502020202020204" pitchFamily="34" charset="0"/>
              </a:rPr>
              <a:t>Symbiosis</a:t>
            </a:r>
            <a:r>
              <a:rPr lang="es-ES" sz="2400" dirty="0" smtClean="0">
                <a:latin typeface="Century Gothic" panose="020B0502020202020204" pitchFamily="34" charset="0"/>
              </a:rPr>
              <a:t> </a:t>
            </a:r>
            <a:r>
              <a:rPr lang="es-ES" sz="2400" dirty="0" err="1" smtClean="0">
                <a:latin typeface="Century Gothic" panose="020B0502020202020204" pitchFamily="34" charset="0"/>
              </a:rPr>
              <a:t>with</a:t>
            </a:r>
            <a:r>
              <a:rPr lang="es-ES" sz="2400" dirty="0" smtClean="0">
                <a:latin typeface="Century Gothic" panose="020B0502020202020204" pitchFamily="34" charset="0"/>
              </a:rPr>
              <a:t> </a:t>
            </a:r>
            <a:r>
              <a:rPr lang="es-ES" sz="2400" dirty="0" err="1" smtClean="0">
                <a:latin typeface="Century Gothic" panose="020B0502020202020204" pitchFamily="34" charset="0"/>
              </a:rPr>
              <a:t>humans</a:t>
            </a:r>
            <a:r>
              <a:rPr lang="es-ES" sz="2400" dirty="0" smtClean="0">
                <a:latin typeface="Century Gothic" panose="020B0502020202020204" pitchFamily="34" charset="0"/>
              </a:rPr>
              <a:t> (</a:t>
            </a:r>
            <a:r>
              <a:rPr lang="es-ES" sz="2400" dirty="0" err="1" smtClean="0">
                <a:latin typeface="Century Gothic" panose="020B0502020202020204" pitchFamily="34" charset="0"/>
              </a:rPr>
              <a:t>intestine</a:t>
            </a:r>
            <a:r>
              <a:rPr lang="es-ES" sz="2400" dirty="0" smtClean="0">
                <a:latin typeface="Century Gothic" panose="020B0502020202020204" pitchFamily="34" charset="0"/>
              </a:rPr>
              <a:t>)</a:t>
            </a:r>
          </a:p>
          <a:p>
            <a:pPr algn="ctr"/>
            <a:endParaRPr lang="es-ES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" sz="2400" dirty="0" err="1" smtClean="0">
                <a:latin typeface="Century Gothic" panose="020B0502020202020204" pitchFamily="34" charset="0"/>
              </a:rPr>
              <a:t>Maintain</a:t>
            </a:r>
            <a:r>
              <a:rPr lang="es-ES" sz="2400" dirty="0" smtClean="0">
                <a:latin typeface="Century Gothic" panose="020B0502020202020204" pitchFamily="34" charset="0"/>
              </a:rPr>
              <a:t> </a:t>
            </a:r>
            <a:r>
              <a:rPr lang="es-ES" sz="2400" dirty="0" err="1" smtClean="0">
                <a:latin typeface="Century Gothic" panose="020B0502020202020204" pitchFamily="34" charset="0"/>
              </a:rPr>
              <a:t>ecosystems</a:t>
            </a:r>
            <a:r>
              <a:rPr lang="es-ES" sz="2400" dirty="0" smtClean="0">
                <a:latin typeface="Century Gothic" panose="020B0502020202020204" pitchFamily="34" charset="0"/>
              </a:rPr>
              <a:t> (</a:t>
            </a:r>
            <a:r>
              <a:rPr lang="es-ES" sz="2400" dirty="0" err="1" smtClean="0">
                <a:latin typeface="Century Gothic" panose="020B0502020202020204" pitchFamily="34" charset="0"/>
              </a:rPr>
              <a:t>decompose</a:t>
            </a:r>
            <a:r>
              <a:rPr lang="es-ES" sz="2400" dirty="0" smtClean="0">
                <a:latin typeface="Century Gothic" panose="020B0502020202020204" pitchFamily="34" charset="0"/>
              </a:rPr>
              <a:t> </a:t>
            </a:r>
            <a:r>
              <a:rPr lang="es-ES" sz="2400" dirty="0" err="1" smtClean="0">
                <a:latin typeface="Century Gothic" panose="020B0502020202020204" pitchFamily="34" charset="0"/>
              </a:rPr>
              <a:t>materials</a:t>
            </a:r>
            <a:r>
              <a:rPr lang="es-ES" sz="2400" dirty="0" smtClean="0">
                <a:latin typeface="Century Gothic" panose="020B0502020202020204" pitchFamily="34" charset="0"/>
              </a:rPr>
              <a:t>)</a:t>
            </a:r>
          </a:p>
          <a:p>
            <a:pPr algn="ctr"/>
            <a:endParaRPr lang="es-ES" sz="2400" dirty="0">
              <a:latin typeface="Century Gothic" panose="020B0502020202020204" pitchFamily="34" charset="0"/>
            </a:endParaRPr>
          </a:p>
          <a:p>
            <a:pPr algn="ctr"/>
            <a:r>
              <a:rPr lang="es-ES" sz="2400" dirty="0" smtClean="0">
                <a:latin typeface="Century Gothic" panose="020B0502020202020204" pitchFamily="34" charset="0"/>
              </a:rPr>
              <a:t>Bacteria to </a:t>
            </a:r>
            <a:r>
              <a:rPr lang="es-ES" sz="2400" dirty="0" err="1" smtClean="0">
                <a:latin typeface="Century Gothic" panose="020B0502020202020204" pitchFamily="34" charset="0"/>
              </a:rPr>
              <a:t>make</a:t>
            </a:r>
            <a:r>
              <a:rPr lang="es-ES" sz="2400" dirty="0" smtClean="0">
                <a:latin typeface="Century Gothic" panose="020B0502020202020204" pitchFamily="34" charset="0"/>
              </a:rPr>
              <a:t> </a:t>
            </a:r>
            <a:r>
              <a:rPr lang="es-ES" sz="2400" dirty="0" err="1" smtClean="0">
                <a:latin typeface="Century Gothic" panose="020B0502020202020204" pitchFamily="34" charset="0"/>
              </a:rPr>
              <a:t>cheese</a:t>
            </a:r>
            <a:r>
              <a:rPr lang="es-ES" sz="2400" dirty="0">
                <a:latin typeface="Century Gothic" panose="020B0502020202020204" pitchFamily="34" charset="0"/>
              </a:rPr>
              <a:t> </a:t>
            </a:r>
            <a:r>
              <a:rPr lang="es-ES" sz="2400" dirty="0" smtClean="0">
                <a:latin typeface="Century Gothic" panose="020B0502020202020204" pitchFamily="34" charset="0"/>
              </a:rPr>
              <a:t>and </a:t>
            </a:r>
            <a:r>
              <a:rPr lang="es-ES" sz="2400" dirty="0" err="1" smtClean="0">
                <a:latin typeface="Century Gothic" panose="020B0502020202020204" pitchFamily="34" charset="0"/>
              </a:rPr>
              <a:t>yougurt</a:t>
            </a:r>
            <a:r>
              <a:rPr lang="es-ES" sz="2400" dirty="0" smtClean="0">
                <a:latin typeface="Century Gothic" panose="020B0502020202020204" pitchFamily="34" charset="0"/>
              </a:rPr>
              <a:t>. 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8748215" y="2058375"/>
            <a:ext cx="2151905" cy="1580306"/>
            <a:chOff x="8748215" y="2058375"/>
            <a:chExt cx="2151905" cy="1580306"/>
          </a:xfrm>
        </p:grpSpPr>
        <p:pic>
          <p:nvPicPr>
            <p:cNvPr id="14338" name="Picture 2" descr="https://pixabay.com/static/uploads/photo/2013/11/28/11/28/hands-220163_960_72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215" y="2058375"/>
              <a:ext cx="2151905" cy="1580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 descr="http://www.aveneca.com/yes-no-button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857" t="26835" r="11128" b="20149"/>
            <a:stretch/>
          </p:blipFill>
          <p:spPr bwMode="auto">
            <a:xfrm>
              <a:off x="9043918" y="2082006"/>
              <a:ext cx="1560498" cy="8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4" name="Picture 8" descr="http://www.thehealthedgepodcast.com/wp-content/uploads/2015/09/Magnific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743" y="5017952"/>
            <a:ext cx="2766032" cy="155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44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76312" y="676384"/>
            <a:ext cx="873457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Century Gothic" panose="020B0502020202020204" pitchFamily="34" charset="0"/>
              </a:rPr>
              <a:t>AND TO END WITH BACTERIA…</a:t>
            </a:r>
            <a:endParaRPr lang="es-ES" sz="3600" b="1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52894" y="5191775"/>
            <a:ext cx="9439106" cy="830997"/>
          </a:xfrm>
          <a:prstGeom prst="rect">
            <a:avLst/>
          </a:prstGeom>
          <a:solidFill>
            <a:srgbClr val="FF9999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4800" dirty="0" smtClean="0">
                <a:latin typeface="Century Gothic" panose="020B0502020202020204" pitchFamily="34" charset="0"/>
              </a:rPr>
              <a:t>BACTERIA ARE ALSO </a:t>
            </a:r>
            <a:r>
              <a:rPr lang="es-E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BENEFITIAL</a:t>
            </a:r>
            <a:endParaRPr lang="es-ES" sz="4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4" descr="http://www.clker.com/cliparts/i/R/T/a/3/G/remember-sticky-note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240" y="4804224"/>
            <a:ext cx="284797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9246356" y="36015"/>
            <a:ext cx="294564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entury Gothic" panose="020B0502020202020204" pitchFamily="34" charset="0"/>
              </a:rPr>
              <a:t>1. KINGDOM MONERA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Botón de acción: Película 6">
            <a:hlinkClick r:id="rId3" highlightClick="1"/>
          </p:cNvPr>
          <p:cNvSpPr/>
          <p:nvPr/>
        </p:nvSpPr>
        <p:spPr>
          <a:xfrm>
            <a:off x="6387152" y="1514901"/>
            <a:ext cx="2047164" cy="1569493"/>
          </a:xfrm>
          <a:prstGeom prst="actionButtonMovie">
            <a:avLst/>
          </a:prstGeom>
          <a:solidFill>
            <a:srgbClr val="FF5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 descr="http://therealestatenovelist.com/files/2014/01/press-play-symbol-for-vide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63" r="20985"/>
          <a:stretch/>
        </p:blipFill>
        <p:spPr bwMode="auto">
          <a:xfrm>
            <a:off x="4967785" y="1542723"/>
            <a:ext cx="1419367" cy="15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101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318</Words>
  <Application>Microsoft Office PowerPoint</Application>
  <PresentationFormat>Personalizado</PresentationFormat>
  <Paragraphs>79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MICROORGANISMS</dc:title>
  <dc:creator>Marina</dc:creator>
  <cp:lastModifiedBy>Profesorado</cp:lastModifiedBy>
  <cp:revision>56</cp:revision>
  <dcterms:created xsi:type="dcterms:W3CDTF">2016-03-15T16:25:16Z</dcterms:created>
  <dcterms:modified xsi:type="dcterms:W3CDTF">2017-05-05T09:35:42Z</dcterms:modified>
</cp:coreProperties>
</file>