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4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7136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681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580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82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1210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104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3757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9273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7711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13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92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6E9F-EDDA-4560-92BE-2BC3E7D8DB19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2F14-2C7A-46D6-8847-57290FF083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69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9307" y="69733"/>
            <a:ext cx="11573301" cy="42165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entury Gothic" panose="020B0502020202020204" pitchFamily="34" charset="0"/>
              </a:rPr>
              <a:t>DO NOW: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cats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bears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ducks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es-ES" sz="4400" dirty="0" smtClean="0">
                <a:latin typeface="Century Gothic" panose="020B0502020202020204" pitchFamily="34" charset="0"/>
              </a:rPr>
              <a:t>Are </a:t>
            </a:r>
            <a:r>
              <a:rPr lang="es-ES" sz="4400" dirty="0" err="1" smtClean="0">
                <a:latin typeface="Century Gothic" panose="020B0502020202020204" pitchFamily="34" charset="0"/>
              </a:rPr>
              <a:t>dogs</a:t>
            </a:r>
            <a:r>
              <a:rPr lang="es-ES" sz="4400" dirty="0" smtClean="0">
                <a:latin typeface="Century Gothic" panose="020B0502020202020204" pitchFamily="34" charset="0"/>
              </a:rPr>
              <a:t> and </a:t>
            </a:r>
            <a:r>
              <a:rPr lang="es-ES" sz="4400" dirty="0" err="1" smtClean="0">
                <a:latin typeface="Century Gothic" panose="020B0502020202020204" pitchFamily="34" charset="0"/>
              </a:rPr>
              <a:t>mosquitoes</a:t>
            </a:r>
            <a:r>
              <a:rPr lang="es-ES" sz="4400" dirty="0" smtClean="0">
                <a:latin typeface="Century Gothic" panose="020B0502020202020204" pitchFamily="34" charset="0"/>
              </a:rPr>
              <a:t> in </a:t>
            </a:r>
            <a:r>
              <a:rPr lang="es-ES" sz="4400" dirty="0" err="1" smtClean="0">
                <a:latin typeface="Century Gothic" panose="020B0502020202020204" pitchFamily="34" charset="0"/>
              </a:rPr>
              <a:t>the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same</a:t>
            </a:r>
            <a:r>
              <a:rPr lang="es-ES" sz="4400" dirty="0" smtClean="0">
                <a:latin typeface="Century Gothic" panose="020B0502020202020204" pitchFamily="34" charset="0"/>
              </a:rPr>
              <a:t> </a:t>
            </a:r>
            <a:r>
              <a:rPr lang="es-ES" sz="4400" dirty="0" err="1" smtClean="0">
                <a:latin typeface="Century Gothic" panose="020B0502020202020204" pitchFamily="34" charset="0"/>
              </a:rPr>
              <a:t>group</a:t>
            </a:r>
            <a:r>
              <a:rPr lang="es-ES" sz="4400" dirty="0" smtClean="0">
                <a:latin typeface="Century Gothic" panose="020B0502020202020204" pitchFamily="34" charset="0"/>
              </a:rPr>
              <a:t>?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8707282" y="4449785"/>
            <a:ext cx="3029803" cy="2265532"/>
            <a:chOff x="8748215" y="2058375"/>
            <a:chExt cx="2151905" cy="1580306"/>
          </a:xfrm>
        </p:grpSpPr>
        <p:pic>
          <p:nvPicPr>
            <p:cNvPr id="11" name="Picture 2" descr="https://pixabay.com/static/uploads/photo/2013/11/28/11/28/hands-220163_960_72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8215" y="2058375"/>
              <a:ext cx="2151905" cy="1580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www.aveneca.com/yes-no-buttons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857" t="26835" r="11128" b="20149"/>
            <a:stretch/>
          </p:blipFill>
          <p:spPr bwMode="auto">
            <a:xfrm>
              <a:off x="9043918" y="2082006"/>
              <a:ext cx="1560498" cy="805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Elipse 7"/>
          <p:cNvSpPr/>
          <p:nvPr/>
        </p:nvSpPr>
        <p:spPr>
          <a:xfrm>
            <a:off x="8980237" y="4449785"/>
            <a:ext cx="1241946" cy="11197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8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198" y="232014"/>
            <a:ext cx="9144000" cy="1749402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s-ES" b="1" smtClean="0">
                <a:latin typeface="Century Gothic" panose="020B0502020202020204" pitchFamily="34" charset="0"/>
              </a:rPr>
              <a:t>CLASSIFYING </a:t>
            </a:r>
            <a:r>
              <a:rPr lang="es-ES" b="1" dirty="0" smtClean="0">
                <a:latin typeface="Century Gothic" panose="020B0502020202020204" pitchFamily="34" charset="0"/>
              </a:rPr>
              <a:t>LIVING ORGANISMS</a:t>
            </a:r>
            <a:endParaRPr lang="es-ES" b="1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://image.slidesharecdn.com/livingthingsonline-130802001335-phpapp02/95/living-things-classification-13-638.jpg?cb=137541214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589" b="3329"/>
          <a:stretch/>
        </p:blipFill>
        <p:spPr bwMode="auto">
          <a:xfrm>
            <a:off x="1209304" y="2579427"/>
            <a:ext cx="5592731" cy="315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arolguze.com/images/evolution/5_kingdom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887"/>
          <a:stretch/>
        </p:blipFill>
        <p:spPr bwMode="auto">
          <a:xfrm>
            <a:off x="6802035" y="2445781"/>
            <a:ext cx="3419475" cy="34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24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Classification</a:t>
            </a:r>
            <a:r>
              <a:rPr lang="es-ES" dirty="0" smtClean="0">
                <a:latin typeface="Century Gothic" panose="020B0502020202020204" pitchFamily="34" charset="0"/>
              </a:rPr>
              <a:t> of living </a:t>
            </a:r>
            <a:r>
              <a:rPr lang="es-ES" dirty="0" err="1" smtClean="0">
                <a:latin typeface="Century Gothic" panose="020B0502020202020204" pitchFamily="34" charset="0"/>
              </a:rPr>
              <a:t>organisms</a:t>
            </a:r>
            <a:r>
              <a:rPr lang="es-ES" dirty="0" smtClean="0">
                <a:latin typeface="Century Gothic" panose="020B0502020202020204" pitchFamily="34" charset="0"/>
              </a:rPr>
              <a:t>. 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9558" y="1528549"/>
            <a:ext cx="928047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i="1" dirty="0" err="1" smtClean="0">
                <a:latin typeface="Century Gothic" panose="020B0502020202020204" pitchFamily="34" charset="0"/>
              </a:rPr>
              <a:t>Why</a:t>
            </a:r>
            <a:r>
              <a:rPr lang="es-ES" sz="2800" i="1" dirty="0" smtClean="0">
                <a:latin typeface="Century Gothic" panose="020B0502020202020204" pitchFamily="34" charset="0"/>
              </a:rPr>
              <a:t> do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we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need</a:t>
            </a:r>
            <a:r>
              <a:rPr lang="es-ES" sz="2800" i="1" dirty="0" smtClean="0">
                <a:latin typeface="Century Gothic" panose="020B0502020202020204" pitchFamily="34" charset="0"/>
              </a:rPr>
              <a:t> to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classify</a:t>
            </a:r>
            <a:r>
              <a:rPr lang="es-ES" sz="2800" i="1" dirty="0" smtClean="0">
                <a:latin typeface="Century Gothic" panose="020B0502020202020204" pitchFamily="34" charset="0"/>
              </a:rPr>
              <a:t> living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organisms</a:t>
            </a:r>
            <a:r>
              <a:rPr lang="es-ES" sz="2800" i="1" dirty="0" smtClean="0">
                <a:latin typeface="Century Gothic" panose="020B0502020202020204" pitchFamily="34" charset="0"/>
              </a:rPr>
              <a:t>?</a:t>
            </a:r>
            <a:endParaRPr lang="es-ES" sz="2800" i="1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 descr="https://s-media-cache-ak0.pinimg.com/736x/af/b7/fc/afb7fc28eeacf354e0769e5f59f3267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488"/>
          <a:stretch/>
        </p:blipFill>
        <p:spPr bwMode="auto">
          <a:xfrm>
            <a:off x="1506703" y="2233497"/>
            <a:ext cx="4184414" cy="412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691117" y="2422132"/>
            <a:ext cx="6237026" cy="32932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latin typeface="Century Gothic" panose="020B0502020202020204" pitchFamily="34" charset="0"/>
              </a:rPr>
              <a:t>TRADITIONAL CLASSIFICATION</a:t>
            </a:r>
          </a:p>
          <a:p>
            <a:pPr algn="ctr"/>
            <a:r>
              <a:rPr lang="es-ES" sz="2800" dirty="0" smtClean="0">
                <a:latin typeface="Century Gothic" panose="020B0502020202020204" pitchFamily="34" charset="0"/>
              </a:rPr>
              <a:t>5 </a:t>
            </a:r>
            <a:r>
              <a:rPr lang="es-E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KINGDOMS</a:t>
            </a:r>
          </a:p>
          <a:p>
            <a:pPr algn="ctr"/>
            <a:endParaRPr lang="es-ES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MONERA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PROTOCTISTA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FUNGI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PLANTS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ANIMALS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0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r282zn36sxxg.cloudfront.net/datastreams/f-d%3A400a3e98dec08647bbf006b48e48b9261b282e616ea8695fe475c4c6%2BIMAGE%2BIMAGE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279" y="736932"/>
            <a:ext cx="5794849" cy="481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114196" y="1466790"/>
            <a:ext cx="5750257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latin typeface="Century Gothic" panose="020B0502020202020204" pitchFamily="34" charset="0"/>
              </a:rPr>
              <a:t>MODERN CLASSIFICATION</a:t>
            </a:r>
          </a:p>
          <a:p>
            <a:pPr algn="ctr"/>
            <a:r>
              <a:rPr lang="es-ES" sz="2800" dirty="0">
                <a:latin typeface="Century Gothic" panose="020B0502020202020204" pitchFamily="34" charset="0"/>
              </a:rPr>
              <a:t>3</a:t>
            </a:r>
            <a:r>
              <a:rPr lang="es-ES" sz="2800" dirty="0" smtClean="0">
                <a:latin typeface="Century Gothic" panose="020B0502020202020204" pitchFamily="34" charset="0"/>
              </a:rPr>
              <a:t> </a:t>
            </a:r>
            <a:r>
              <a:rPr lang="es-E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DOMAINS</a:t>
            </a:r>
          </a:p>
          <a:p>
            <a:pPr algn="ctr"/>
            <a:endParaRPr lang="es-ES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BACTERIA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ARCHAEA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EUKARYA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5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rqawwasscience.weebly.com/uploads/1/0/8/5/10857298/2329336.jpg?2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3999" y="389459"/>
            <a:ext cx="4525607" cy="591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037230" y="4708478"/>
            <a:ext cx="4599295" cy="19243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6455386" y="506243"/>
            <a:ext cx="2456601" cy="5681516"/>
            <a:chOff x="6455386" y="506243"/>
            <a:chExt cx="2456601" cy="5681516"/>
          </a:xfrm>
        </p:grpSpPr>
        <p:sp>
          <p:nvSpPr>
            <p:cNvPr id="5" name="CuadroTexto 4"/>
            <p:cNvSpPr txBox="1"/>
            <p:nvPr/>
          </p:nvSpPr>
          <p:spPr>
            <a:xfrm>
              <a:off x="6455389" y="506243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KING</a:t>
              </a:r>
              <a:endParaRPr lang="es-ES" sz="4400" b="1" u="sng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6455390" y="1322676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PH</a:t>
              </a:r>
              <a:r>
                <a:rPr lang="es-ES" sz="3600" b="1" u="sng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I</a:t>
              </a:r>
              <a:r>
                <a:rPr lang="es-ES" sz="3600" b="1" u="sng" dirty="0" smtClean="0">
                  <a:latin typeface="Century Gothic" panose="020B0502020202020204" pitchFamily="34" charset="0"/>
                </a:rPr>
                <a:t>L</a:t>
              </a:r>
              <a:r>
                <a:rPr lang="es-ES" sz="3600" dirty="0" smtClean="0">
                  <a:latin typeface="Century Gothic" panose="020B0502020202020204" pitchFamily="34" charset="0"/>
                </a:rPr>
                <a:t>LIP</a:t>
              </a:r>
              <a:endParaRPr lang="es-E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455389" y="2213287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C</a:t>
              </a:r>
              <a:r>
                <a:rPr lang="es-ES" sz="3600" dirty="0" smtClean="0">
                  <a:latin typeface="Century Gothic" panose="020B0502020202020204" pitchFamily="34" charset="0"/>
                </a:rPr>
                <a:t>AME</a:t>
              </a:r>
              <a:endParaRPr lang="es-E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455388" y="3092129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O</a:t>
              </a:r>
              <a:r>
                <a:rPr lang="es-ES" sz="3600" dirty="0" smtClean="0">
                  <a:latin typeface="Century Gothic" panose="020B0502020202020204" pitchFamily="34" charset="0"/>
                </a:rPr>
                <a:t>VER</a:t>
              </a:r>
              <a:endParaRPr lang="es-ES" sz="3600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455387" y="3908562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F</a:t>
              </a:r>
              <a:r>
                <a:rPr lang="es-ES" sz="3600" dirty="0" smtClean="0">
                  <a:latin typeface="Century Gothic" panose="020B0502020202020204" pitchFamily="34" charset="0"/>
                </a:rPr>
                <a:t>ROM</a:t>
              </a:r>
              <a:endParaRPr lang="es-ES" sz="44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455386" y="4724995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G</a:t>
              </a:r>
              <a:r>
                <a:rPr lang="es-ES" sz="3600" dirty="0" smtClean="0">
                  <a:latin typeface="Century Gothic" panose="020B0502020202020204" pitchFamily="34" charset="0"/>
                </a:rPr>
                <a:t>REAT </a:t>
              </a:r>
              <a:endParaRPr lang="es-ES" sz="44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6455386" y="5541428"/>
              <a:ext cx="24565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3600" b="1" u="sng" dirty="0" smtClean="0">
                  <a:latin typeface="Century Gothic" panose="020B0502020202020204" pitchFamily="34" charset="0"/>
                </a:rPr>
                <a:t>SP</a:t>
              </a:r>
              <a:r>
                <a:rPr lang="es-ES" sz="3600" dirty="0" smtClean="0">
                  <a:latin typeface="Century Gothic" panose="020B0502020202020204" pitchFamily="34" charset="0"/>
                </a:rPr>
                <a:t>AIN</a:t>
              </a:r>
              <a:endParaRPr lang="es-ES" sz="4400" dirty="0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16" name="Conector recto de flecha 15"/>
          <p:cNvCxnSpPr/>
          <p:nvPr/>
        </p:nvCxnSpPr>
        <p:spPr>
          <a:xfrm>
            <a:off x="5636525" y="6469039"/>
            <a:ext cx="4012442" cy="27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9826388" y="5886202"/>
            <a:ext cx="222913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entury Gothic" panose="020B0502020202020204" pitchFamily="34" charset="0"/>
              </a:rPr>
              <a:t>SCIENTIFIC NAMES</a:t>
            </a:r>
            <a:endParaRPr lang="es-E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08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names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9557" y="1528549"/>
            <a:ext cx="10590663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i="1" dirty="0" err="1" smtClean="0">
                <a:latin typeface="Century Gothic" panose="020B0502020202020204" pitchFamily="34" charset="0"/>
              </a:rPr>
              <a:t>How</a:t>
            </a:r>
            <a:r>
              <a:rPr lang="es-ES" sz="2800" i="1" dirty="0" smtClean="0">
                <a:latin typeface="Century Gothic" panose="020B0502020202020204" pitchFamily="34" charset="0"/>
              </a:rPr>
              <a:t> do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we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call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the</a:t>
            </a:r>
            <a:r>
              <a:rPr lang="es-ES" sz="2800" i="1" dirty="0" smtClean="0">
                <a:latin typeface="Century Gothic" panose="020B0502020202020204" pitchFamily="34" charset="0"/>
              </a:rPr>
              <a:t> animal in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the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picture</a:t>
            </a:r>
            <a:r>
              <a:rPr lang="es-ES" sz="2800" i="1" dirty="0" smtClean="0">
                <a:latin typeface="Century Gothic" panose="020B0502020202020204" pitchFamily="34" charset="0"/>
              </a:rPr>
              <a:t>?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Tell</a:t>
            </a:r>
            <a:r>
              <a:rPr lang="es-ES" sz="2800" i="1" dirty="0" smtClean="0">
                <a:latin typeface="Century Gothic" panose="020B0502020202020204" pitchFamily="34" charset="0"/>
              </a:rPr>
              <a:t> me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different</a:t>
            </a:r>
            <a:r>
              <a:rPr lang="es-ES" sz="2800" i="1" dirty="0" smtClean="0">
                <a:latin typeface="Century Gothic" panose="020B0502020202020204" pitchFamily="34" charset="0"/>
              </a:rPr>
              <a:t> </a:t>
            </a:r>
            <a:r>
              <a:rPr lang="es-ES" sz="2800" i="1" dirty="0" err="1" smtClean="0">
                <a:latin typeface="Century Gothic" panose="020B0502020202020204" pitchFamily="34" charset="0"/>
              </a:rPr>
              <a:t>names</a:t>
            </a:r>
            <a:r>
              <a:rPr lang="es-ES" sz="2800" i="1" dirty="0" smtClean="0">
                <a:latin typeface="Century Gothic" panose="020B0502020202020204" pitchFamily="34" charset="0"/>
              </a:rPr>
              <a:t>. </a:t>
            </a:r>
            <a:endParaRPr lang="es-ES" sz="2800" i="1" dirty="0">
              <a:latin typeface="Century Gothic" panose="020B0502020202020204" pitchFamily="34" charset="0"/>
            </a:endParaRPr>
          </a:p>
        </p:txBody>
      </p:sp>
      <p:pic>
        <p:nvPicPr>
          <p:cNvPr id="6148" name="Picture 4" descr="http://www.revistaialimentos.com.co/uploads/images/ediciones/edicion31/posible-desabastecimiento-de-carne-de-cerdo-en-el-mundo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9908" y="2653753"/>
            <a:ext cx="4771267" cy="383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7206018" y="3240999"/>
            <a:ext cx="4412775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latin typeface="Century Gothic" panose="020B0502020202020204" pitchFamily="34" charset="0"/>
              </a:rPr>
              <a:t>Common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names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change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depending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on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the</a:t>
            </a:r>
            <a:r>
              <a:rPr lang="es-ES" sz="2400" dirty="0" smtClean="0">
                <a:latin typeface="Century Gothic" panose="020B0502020202020204" pitchFamily="34" charset="0"/>
              </a:rPr>
              <a:t> place.</a:t>
            </a:r>
          </a:p>
          <a:p>
            <a:pPr algn="ctr"/>
            <a:endParaRPr lang="es-ES" sz="2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err="1" smtClean="0">
                <a:latin typeface="Century Gothic" panose="020B0502020202020204" pitchFamily="34" charset="0"/>
              </a:rPr>
              <a:t>Scientific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names</a:t>
            </a:r>
            <a:r>
              <a:rPr lang="es-ES" sz="2400" dirty="0" smtClean="0">
                <a:latin typeface="Century Gothic" panose="020B0502020202020204" pitchFamily="34" charset="0"/>
              </a:rPr>
              <a:t> are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the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same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all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over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the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world</a:t>
            </a:r>
            <a:r>
              <a:rPr lang="es-ES" sz="2400" b="1" dirty="0" smtClean="0">
                <a:latin typeface="Century Gothic" panose="020B0502020202020204" pitchFamily="34" charset="0"/>
              </a:rPr>
              <a:t>. </a:t>
            </a:r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70244" y="6165232"/>
            <a:ext cx="43809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Century Gothic" panose="020B0502020202020204" pitchFamily="34" charset="0"/>
              </a:rPr>
              <a:t>Common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</a:t>
            </a:r>
            <a:r>
              <a:rPr lang="es-ES" dirty="0" smtClean="0">
                <a:latin typeface="Century Gothic" panose="020B0502020202020204" pitchFamily="34" charset="0"/>
              </a:rPr>
              <a:t>: </a:t>
            </a:r>
            <a:r>
              <a:rPr lang="es-ES" dirty="0" err="1" smtClean="0">
                <a:latin typeface="Century Gothic" panose="020B0502020202020204" pitchFamily="34" charset="0"/>
              </a:rPr>
              <a:t>Pig</a:t>
            </a:r>
            <a:endParaRPr lang="es-ES" dirty="0" smtClean="0">
              <a:latin typeface="Century Gothic" panose="020B0502020202020204" pitchFamily="34" charset="0"/>
            </a:endParaRPr>
          </a:p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</a:t>
            </a:r>
            <a:r>
              <a:rPr lang="es-ES" dirty="0" smtClean="0">
                <a:latin typeface="Century Gothic" panose="020B0502020202020204" pitchFamily="34" charset="0"/>
              </a:rPr>
              <a:t>: </a:t>
            </a:r>
            <a:r>
              <a:rPr lang="es-ES" i="1" dirty="0" smtClean="0">
                <a:latin typeface="Century Gothic" panose="020B0502020202020204" pitchFamily="34" charset="0"/>
              </a:rPr>
              <a:t>Sus </a:t>
            </a:r>
            <a:r>
              <a:rPr lang="es-ES" i="1" dirty="0" err="1" smtClean="0">
                <a:latin typeface="Century Gothic" panose="020B0502020202020204" pitchFamily="34" charset="0"/>
              </a:rPr>
              <a:t>scrofa</a:t>
            </a:r>
            <a:r>
              <a:rPr lang="es-ES" i="1" dirty="0" smtClean="0">
                <a:latin typeface="Century Gothic" panose="020B0502020202020204" pitchFamily="34" charset="0"/>
              </a:rPr>
              <a:t> domestica</a:t>
            </a:r>
            <a:endParaRPr lang="es-ES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6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7272" y="1637732"/>
            <a:ext cx="10317708" cy="830997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Century Gothic" panose="020B0502020202020204" pitchFamily="34" charset="0"/>
              </a:rPr>
              <a:t>A </a:t>
            </a:r>
            <a:r>
              <a:rPr lang="es-ES" sz="2400" b="1" u="sng" dirty="0" err="1" smtClean="0">
                <a:latin typeface="Century Gothic" panose="020B0502020202020204" pitchFamily="34" charset="0"/>
              </a:rPr>
              <a:t>species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is</a:t>
            </a:r>
            <a:r>
              <a:rPr lang="es-ES" sz="2400" dirty="0" smtClean="0">
                <a:latin typeface="Century Gothic" panose="020B0502020202020204" pitchFamily="34" charset="0"/>
              </a:rPr>
              <a:t> a </a:t>
            </a:r>
            <a:r>
              <a:rPr lang="es-ES" sz="2400" dirty="0" err="1" smtClean="0">
                <a:latin typeface="Century Gothic" panose="020B0502020202020204" pitchFamily="34" charset="0"/>
              </a:rPr>
              <a:t>group</a:t>
            </a:r>
            <a:r>
              <a:rPr lang="es-ES" sz="2400" dirty="0" smtClean="0">
                <a:latin typeface="Century Gothic" panose="020B0502020202020204" pitchFamily="34" charset="0"/>
              </a:rPr>
              <a:t> of individual </a:t>
            </a:r>
            <a:r>
              <a:rPr lang="es-ES" sz="2400" dirty="0" err="1" smtClean="0">
                <a:latin typeface="Century Gothic" panose="020B0502020202020204" pitchFamily="34" charset="0"/>
              </a:rPr>
              <a:t>with</a:t>
            </a:r>
            <a:r>
              <a:rPr lang="es-ES" sz="2400" dirty="0" smtClean="0">
                <a:latin typeface="Century Gothic" panose="020B0502020202020204" pitchFamily="34" charset="0"/>
              </a:rPr>
              <a:t> similar </a:t>
            </a:r>
            <a:r>
              <a:rPr lang="es-ES" sz="2400" dirty="0" err="1" smtClean="0">
                <a:latin typeface="Century Gothic" panose="020B0502020202020204" pitchFamily="34" charset="0"/>
              </a:rPr>
              <a:t>characteristics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which</a:t>
            </a:r>
            <a:r>
              <a:rPr lang="es-ES" sz="2400" dirty="0" smtClean="0">
                <a:latin typeface="Century Gothic" panose="020B0502020202020204" pitchFamily="34" charset="0"/>
              </a:rPr>
              <a:t> can </a:t>
            </a:r>
            <a:r>
              <a:rPr lang="es-ES" sz="2400" dirty="0" err="1" smtClean="0">
                <a:latin typeface="Century Gothic" panose="020B0502020202020204" pitchFamily="34" charset="0"/>
              </a:rPr>
              <a:t>interbreed</a:t>
            </a:r>
            <a:r>
              <a:rPr lang="es-ES" sz="2400" dirty="0" smtClean="0">
                <a:latin typeface="Century Gothic" panose="020B0502020202020204" pitchFamily="34" charset="0"/>
              </a:rPr>
              <a:t> and produce </a:t>
            </a:r>
            <a:r>
              <a:rPr lang="es-ES" sz="2400" dirty="0" err="1" smtClean="0">
                <a:latin typeface="Century Gothic" panose="020B0502020202020204" pitchFamily="34" charset="0"/>
              </a:rPr>
              <a:t>fertile</a:t>
            </a:r>
            <a:r>
              <a:rPr lang="es-ES" sz="2400" dirty="0" smtClean="0">
                <a:latin typeface="Century Gothic" panose="020B0502020202020204" pitchFamily="34" charset="0"/>
              </a:rPr>
              <a:t> </a:t>
            </a:r>
            <a:r>
              <a:rPr lang="es-ES" sz="2400" dirty="0" err="1" smtClean="0">
                <a:latin typeface="Century Gothic" panose="020B0502020202020204" pitchFamily="34" charset="0"/>
              </a:rPr>
              <a:t>offspring</a:t>
            </a:r>
            <a:r>
              <a:rPr lang="es-ES" sz="2400" dirty="0" smtClean="0">
                <a:latin typeface="Century Gothic" panose="020B0502020202020204" pitchFamily="34" charset="0"/>
              </a:rPr>
              <a:t>.</a:t>
            </a:r>
            <a:endParaRPr lang="es-ES" sz="2400" dirty="0">
              <a:latin typeface="Century Gothic" panose="020B0502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74126" y="166047"/>
            <a:ext cx="9144000" cy="9191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latin typeface="Century Gothic" panose="020B0502020202020204" pitchFamily="34" charset="0"/>
              </a:rPr>
              <a:t>Scientific</a:t>
            </a:r>
            <a:r>
              <a:rPr lang="es-ES" dirty="0" smtClean="0"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latin typeface="Century Gothic" panose="020B0502020202020204" pitchFamily="34" charset="0"/>
              </a:rPr>
              <a:t>names</a:t>
            </a:r>
            <a:endParaRPr lang="es-ES" dirty="0">
              <a:latin typeface="Century Gothic" panose="020B0502020202020204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532831" y="3021250"/>
            <a:ext cx="7409598" cy="1138773"/>
            <a:chOff x="2170562" y="3234518"/>
            <a:chExt cx="7409598" cy="1138773"/>
          </a:xfrm>
        </p:grpSpPr>
        <p:sp>
          <p:nvSpPr>
            <p:cNvPr id="2" name="CuadroTexto 1"/>
            <p:cNvSpPr txBox="1"/>
            <p:nvPr/>
          </p:nvSpPr>
          <p:spPr>
            <a:xfrm>
              <a:off x="2170562" y="3234518"/>
              <a:ext cx="2715905" cy="11387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 smtClean="0">
                  <a:latin typeface="Century Gothic" panose="020B0502020202020204" pitchFamily="34" charset="0"/>
                </a:rPr>
                <a:t>FIRST WORD</a:t>
              </a:r>
            </a:p>
            <a:p>
              <a:pPr algn="ctr"/>
              <a:r>
                <a:rPr lang="es-ES" sz="4000" b="1" i="1" u="sng" dirty="0" err="1" smtClean="0">
                  <a:latin typeface="Century Gothic" panose="020B0502020202020204" pitchFamily="34" charset="0"/>
                </a:rPr>
                <a:t>G</a:t>
              </a:r>
              <a:r>
                <a:rPr lang="es-ES" sz="4000" i="1" dirty="0" err="1" smtClean="0">
                  <a:latin typeface="Century Gothic" panose="020B0502020202020204" pitchFamily="34" charset="0"/>
                </a:rPr>
                <a:t>enus</a:t>
              </a:r>
              <a:endParaRPr lang="es-ES" sz="2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6184142" y="3234518"/>
              <a:ext cx="3396018" cy="113877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 smtClean="0">
                  <a:latin typeface="Century Gothic" panose="020B0502020202020204" pitchFamily="34" charset="0"/>
                </a:rPr>
                <a:t>SECOND WORD</a:t>
              </a:r>
            </a:p>
            <a:p>
              <a:pPr algn="ctr"/>
              <a:r>
                <a:rPr lang="es-ES" sz="4000" b="1" i="1" u="sng" dirty="0" err="1" smtClean="0">
                  <a:latin typeface="Century Gothic" panose="020B0502020202020204" pitchFamily="34" charset="0"/>
                </a:rPr>
                <a:t>s</a:t>
              </a:r>
              <a:r>
                <a:rPr lang="es-ES" sz="4000" i="1" dirty="0" err="1" smtClean="0">
                  <a:latin typeface="Century Gothic" panose="020B0502020202020204" pitchFamily="34" charset="0"/>
                </a:rPr>
                <a:t>pecies</a:t>
              </a:r>
              <a:endParaRPr lang="es-ES" sz="2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Cruz 6"/>
            <p:cNvSpPr/>
            <p:nvPr/>
          </p:nvSpPr>
          <p:spPr>
            <a:xfrm>
              <a:off x="5173639" y="3469534"/>
              <a:ext cx="723331" cy="668740"/>
            </a:xfrm>
            <a:prstGeom prst="plus">
              <a:avLst>
                <a:gd name="adj" fmla="val 39286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7172" name="Picture 4" descr="http://empresayeconomia.republica.com/files/2015/01/lince_iberico-680x4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0989" y="3925006"/>
            <a:ext cx="3411703" cy="227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887104" y="4585648"/>
            <a:ext cx="6649303" cy="584775"/>
            <a:chOff x="887104" y="4585648"/>
            <a:chExt cx="6649303" cy="58477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" name="CuadroTexto 9"/>
            <p:cNvSpPr txBox="1"/>
            <p:nvPr/>
          </p:nvSpPr>
          <p:spPr>
            <a:xfrm>
              <a:off x="887104" y="4585648"/>
              <a:ext cx="196527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i="1" u="sng" dirty="0" smtClean="0">
                  <a:latin typeface="Century Gothic" panose="020B0502020202020204" pitchFamily="34" charset="0"/>
                </a:rPr>
                <a:t>L</a:t>
              </a:r>
              <a:r>
                <a:rPr lang="es-ES" sz="3200" i="1" dirty="0" smtClean="0">
                  <a:latin typeface="Century Gothic" panose="020B0502020202020204" pitchFamily="34" charset="0"/>
                </a:rPr>
                <a:t>ynx</a:t>
              </a:r>
              <a:endParaRPr lang="es-ES" sz="32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174775" y="4585648"/>
              <a:ext cx="2361632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i="1" u="sng" dirty="0" err="1" smtClean="0">
                  <a:latin typeface="Century Gothic" panose="020B0502020202020204" pitchFamily="34" charset="0"/>
                </a:rPr>
                <a:t>p</a:t>
              </a:r>
              <a:r>
                <a:rPr lang="es-ES" sz="3200" i="1" dirty="0" err="1" smtClean="0">
                  <a:latin typeface="Century Gothic" panose="020B0502020202020204" pitchFamily="34" charset="0"/>
                </a:rPr>
                <a:t>ardinus</a:t>
              </a:r>
              <a:endParaRPr lang="es-ES" sz="3200" i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354842" y="2894354"/>
            <a:ext cx="7765576" cy="14456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520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154</Words>
  <Application>Microsoft Office PowerPoint</Application>
  <PresentationFormat>Personalizado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CLASSIFYING LIVING ORGANISMS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MICROORGANISMS</dc:title>
  <dc:creator>Marina</dc:creator>
  <cp:lastModifiedBy>Profesorado</cp:lastModifiedBy>
  <cp:revision>56</cp:revision>
  <dcterms:created xsi:type="dcterms:W3CDTF">2016-03-15T16:25:16Z</dcterms:created>
  <dcterms:modified xsi:type="dcterms:W3CDTF">2017-05-05T09:36:55Z</dcterms:modified>
</cp:coreProperties>
</file>