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302" r:id="rId9"/>
    <p:sldId id="279" r:id="rId10"/>
    <p:sldId id="280" r:id="rId11"/>
    <p:sldId id="303" r:id="rId12"/>
    <p:sldId id="264" r:id="rId13"/>
    <p:sldId id="265" r:id="rId14"/>
    <p:sldId id="267" r:id="rId15"/>
    <p:sldId id="273" r:id="rId16"/>
    <p:sldId id="274" r:id="rId17"/>
    <p:sldId id="304" r:id="rId18"/>
    <p:sldId id="305" r:id="rId19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3ABF-071E-4B1A-B04C-0DBD84629981}" type="datetimeFigureOut">
              <a:rPr lang="es-ES" smtClean="0"/>
              <a:pPr/>
              <a:t>06/05/2018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58E5-051C-4130-B25E-F5D6B2E8A6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FF7A-91FC-455D-83CB-9D3961675EBA}" type="datetimeFigureOut">
              <a:rPr lang="es-ES" smtClean="0"/>
              <a:pPr/>
              <a:t>06/05/2018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4049-1E78-4876-851F-14BF1879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71472" y="1285860"/>
            <a:ext cx="7851240" cy="18284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>
                <a:solidFill>
                  <a:srgbClr val="04617B"/>
                </a:solidFill>
                <a:latin typeface="Calibri"/>
              </a:rPr>
              <a:t>The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structure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of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an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0B0F0"/>
                </a:solidFill>
                <a:latin typeface="Calibri"/>
              </a:rPr>
              <a:t>ecosystem</a:t>
            </a:r>
            <a:r>
              <a:rPr lang="es-ES" sz="5000" dirty="0">
                <a:solidFill>
                  <a:srgbClr val="00B0F0"/>
                </a:solidFill>
                <a:latin typeface="Calibri"/>
              </a:rPr>
              <a:t>.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>
                <a:solidFill>
                  <a:srgbClr val="04617B"/>
                </a:solidFill>
                <a:latin typeface="Calibri"/>
              </a:rPr>
              <a:t>What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is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the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biosphere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and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the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ecosphere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Interactionsamongorganismsof thesamespecies.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700" b="0" i="0" u="none" strike="noStrike" cap="none" normalizeH="0" baseline="0" smtClean="0">
                <a:ln>
                  <a:noFill/>
                </a:ln>
                <a:solidFill>
                  <a:srgbClr val="77D9E8"/>
                </a:solidFill>
                <a:effectLst/>
                <a:latin typeface="ff6"/>
              </a:rPr>
              <a:t>1.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77D9E8"/>
                </a:solidFill>
                <a:effectLst/>
                <a:latin typeface="ff6"/>
              </a:rPr>
              <a:t>Gregarious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 Groupsof individualsthatlivetogetherforsometime to providemutual help. (migratingbirds)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7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ff6"/>
              </a:rPr>
              <a:t>2.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ff6"/>
              </a:rPr>
              <a:t>Colonial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 Relatedindividualslivetogether. Coral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7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ff6"/>
              </a:rPr>
              <a:t>3.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ff6"/>
              </a:rPr>
              <a:t>Social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 Groupsof individualsorganizedin a hierarchy.(Ants)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7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ff6"/>
              </a:rPr>
              <a:t>4.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ff6"/>
              </a:rPr>
              <a:t>Familial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 Groupsof relatedindividualswhichlivetogetherto procreateand protecttheYoung.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5.</a:t>
            </a:r>
            <a:endParaRPr kumimoji="0" lang="es-ES" altLang="es-E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ff6"/>
              </a:rPr>
              <a:t>Competence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 forthesamefood, territoryorfemales.6.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92D050"/>
                </a:solidFill>
                <a:effectLst/>
                <a:latin typeface="ff6"/>
              </a:rPr>
              <a:t>Colaboration</a:t>
            </a:r>
            <a:r>
              <a:rPr kumimoji="0" lang="es-ES" altLang="es-ES" sz="1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6"/>
              </a:rPr>
              <a:t>: likein familiesorothergroups.</a:t>
            </a:r>
            <a:endParaRPr kumimoji="0" lang="es-ES" altLang="es-E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</a:rPr>
              <a:t>  </a:t>
            </a:r>
            <a:r>
              <a:rPr kumimoji="0" lang="es-ES" altLang="es-ES" sz="40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</a:rPr>
              <a:t> </a:t>
            </a:r>
            <a:r>
              <a:rPr kumimoji="0" lang="es-ES" alt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https://html1-f.scribdassets.com/6yi5ullpxc6drqyv/images/28-57a36ee9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119947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899592" y="764704"/>
            <a:ext cx="60841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</a:t>
            </a:r>
            <a:r>
              <a:rPr lang="es-ES" sz="48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ntraspecific</a:t>
            </a:r>
            <a:r>
              <a:rPr lang="es-ES" sz="4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s-ES" sz="48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relations</a:t>
            </a:r>
            <a:r>
              <a:rPr lang="es-ES" sz="4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endParaRPr lang="es-ES" dirty="0"/>
          </a:p>
          <a:p>
            <a:r>
              <a:rPr lang="es-ES" dirty="0" err="1" smtClean="0"/>
              <a:t>Interactions</a:t>
            </a:r>
            <a:r>
              <a:rPr lang="es-ES" dirty="0" smtClean="0"/>
              <a:t> </a:t>
            </a:r>
            <a:r>
              <a:rPr lang="es-ES" dirty="0" err="1" smtClean="0"/>
              <a:t>among</a:t>
            </a:r>
            <a:r>
              <a:rPr lang="es-ES" dirty="0" smtClean="0"/>
              <a:t> </a:t>
            </a:r>
            <a:r>
              <a:rPr lang="es-ES" dirty="0" err="1" smtClean="0"/>
              <a:t>organisms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species</a:t>
            </a:r>
            <a:r>
              <a:rPr lang="es-ES" dirty="0"/>
              <a:t>.</a:t>
            </a:r>
          </a:p>
          <a:p>
            <a:endParaRPr lang="es-ES" dirty="0" smtClean="0"/>
          </a:p>
          <a:p>
            <a:r>
              <a:rPr lang="es-ES" dirty="0" smtClean="0"/>
              <a:t>1.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Gregarious</a:t>
            </a:r>
            <a:r>
              <a:rPr lang="es-ES" dirty="0"/>
              <a:t>: </a:t>
            </a:r>
            <a:r>
              <a:rPr lang="es-ES" dirty="0" err="1" smtClean="0"/>
              <a:t>Groups</a:t>
            </a:r>
            <a:r>
              <a:rPr lang="es-ES" dirty="0" smtClean="0"/>
              <a:t> of </a:t>
            </a:r>
            <a:r>
              <a:rPr lang="es-ES" dirty="0" err="1" smtClean="0"/>
              <a:t>ndividuals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time </a:t>
            </a:r>
            <a:r>
              <a:rPr lang="es-ES" dirty="0"/>
              <a:t>to </a:t>
            </a:r>
            <a:r>
              <a:rPr lang="es-ES" dirty="0" err="1" smtClean="0"/>
              <a:t>provide</a:t>
            </a:r>
            <a:r>
              <a:rPr lang="es-ES" dirty="0" smtClean="0"/>
              <a:t> mutual </a:t>
            </a:r>
            <a:r>
              <a:rPr lang="es-ES" dirty="0" err="1"/>
              <a:t>help</a:t>
            </a:r>
            <a:r>
              <a:rPr lang="es-ES" dirty="0"/>
              <a:t>. (</a:t>
            </a:r>
            <a:r>
              <a:rPr lang="es-ES" dirty="0" err="1" smtClean="0"/>
              <a:t>migrating</a:t>
            </a:r>
            <a:r>
              <a:rPr lang="es-ES" dirty="0" smtClean="0"/>
              <a:t> </a:t>
            </a:r>
            <a:r>
              <a:rPr lang="es-ES" dirty="0" err="1" smtClean="0"/>
              <a:t>birds</a:t>
            </a:r>
            <a:r>
              <a:rPr lang="es-ES" dirty="0"/>
              <a:t>)</a:t>
            </a:r>
          </a:p>
          <a:p>
            <a:r>
              <a:rPr lang="es-ES" dirty="0" smtClean="0"/>
              <a:t>2.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Colonia</a:t>
            </a:r>
            <a:r>
              <a:rPr lang="es-ES" dirty="0" smtClean="0"/>
              <a:t>l</a:t>
            </a:r>
            <a:r>
              <a:rPr lang="es-ES" dirty="0"/>
              <a:t>: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/>
              <a:t>. Coral</a:t>
            </a:r>
          </a:p>
          <a:p>
            <a:r>
              <a:rPr lang="es-ES" dirty="0" smtClean="0"/>
              <a:t>3.Social</a:t>
            </a:r>
            <a:r>
              <a:rPr lang="es-ES" dirty="0"/>
              <a:t>: </a:t>
            </a:r>
            <a:r>
              <a:rPr lang="es-ES" dirty="0" err="1" smtClean="0"/>
              <a:t>Groups</a:t>
            </a:r>
            <a:r>
              <a:rPr lang="es-ES" dirty="0" smtClean="0"/>
              <a:t> of </a:t>
            </a:r>
            <a:r>
              <a:rPr lang="es-ES" dirty="0" err="1" smtClean="0"/>
              <a:t>individuals</a:t>
            </a:r>
            <a:r>
              <a:rPr lang="es-ES" dirty="0" smtClean="0"/>
              <a:t> </a:t>
            </a:r>
            <a:r>
              <a:rPr lang="es-ES" dirty="0" err="1" smtClean="0"/>
              <a:t>organized</a:t>
            </a:r>
            <a:r>
              <a:rPr lang="es-ES" dirty="0" smtClean="0"/>
              <a:t> in </a:t>
            </a:r>
            <a:r>
              <a:rPr lang="es-ES" dirty="0"/>
              <a:t>a </a:t>
            </a:r>
            <a:r>
              <a:rPr lang="es-ES" dirty="0" err="1"/>
              <a:t>hierarchy</a:t>
            </a:r>
            <a:r>
              <a:rPr lang="es-ES" dirty="0"/>
              <a:t>. (</a:t>
            </a:r>
            <a:r>
              <a:rPr lang="es-ES" dirty="0" err="1"/>
              <a:t>Ants</a:t>
            </a:r>
            <a:r>
              <a:rPr lang="es-ES" dirty="0"/>
              <a:t>)</a:t>
            </a:r>
          </a:p>
          <a:p>
            <a:r>
              <a:rPr lang="es-ES" dirty="0" smtClean="0"/>
              <a:t>4.</a:t>
            </a:r>
            <a:r>
              <a:rPr lang="es-ES" dirty="0" smtClean="0">
                <a:solidFill>
                  <a:srgbClr val="FF0000"/>
                </a:solidFill>
              </a:rPr>
              <a:t>Familial</a:t>
            </a:r>
            <a:r>
              <a:rPr lang="es-ES" dirty="0"/>
              <a:t>: </a:t>
            </a:r>
            <a:r>
              <a:rPr lang="es-ES" dirty="0" err="1" smtClean="0"/>
              <a:t>Groups</a:t>
            </a:r>
            <a:r>
              <a:rPr lang="es-ES" dirty="0" smtClean="0"/>
              <a:t> of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to </a:t>
            </a:r>
            <a:r>
              <a:rPr lang="es-ES" dirty="0" err="1" smtClean="0"/>
              <a:t>procreate</a:t>
            </a:r>
            <a:r>
              <a:rPr lang="es-ES" dirty="0" smtClean="0"/>
              <a:t> and </a:t>
            </a:r>
            <a:r>
              <a:rPr lang="es-ES" dirty="0" err="1" smtClean="0"/>
              <a:t>protect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young</a:t>
            </a:r>
            <a:r>
              <a:rPr lang="es-ES" dirty="0"/>
              <a:t>.</a:t>
            </a:r>
          </a:p>
          <a:p>
            <a:r>
              <a:rPr lang="es-ES" dirty="0" smtClean="0"/>
              <a:t>5.</a:t>
            </a:r>
            <a:r>
              <a:rPr lang="es-ES" dirty="0" smtClean="0">
                <a:solidFill>
                  <a:schemeClr val="accent4">
                    <a:lumMod val="50000"/>
                  </a:schemeClr>
                </a:solidFill>
              </a:rPr>
              <a:t>Competence</a:t>
            </a:r>
            <a:r>
              <a:rPr lang="es-ES" dirty="0"/>
              <a:t>: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r>
              <a:rPr lang="es-ES" dirty="0"/>
              <a:t>, </a:t>
            </a:r>
            <a:r>
              <a:rPr lang="es-ES" dirty="0" err="1" smtClean="0"/>
              <a:t>territory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females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6</a:t>
            </a:r>
            <a:r>
              <a:rPr lang="es-ES" dirty="0"/>
              <a:t>.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2">
                    <a:lumMod val="10000"/>
                  </a:schemeClr>
                </a:solidFill>
              </a:rPr>
              <a:t>Colaboration</a:t>
            </a:r>
            <a:r>
              <a:rPr lang="es-ES" dirty="0"/>
              <a:t>: </a:t>
            </a:r>
            <a:r>
              <a:rPr lang="es-ES" dirty="0" err="1" smtClean="0"/>
              <a:t>like</a:t>
            </a:r>
            <a:r>
              <a:rPr lang="es-ES" dirty="0" smtClean="0"/>
              <a:t> in </a:t>
            </a:r>
            <a:r>
              <a:rPr lang="es-ES" dirty="0" err="1" smtClean="0"/>
              <a:t>families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985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How do living things obtain food?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259200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Living organisms can be classified according to the way they obtain food. It determines their trophic level, that is their place in a food chain.</a:t>
            </a:r>
            <a:endParaRPr/>
          </a:p>
          <a:p>
            <a:endParaRPr/>
          </a:p>
        </p:txBody>
      </p:sp>
      <p:pic>
        <p:nvPicPr>
          <p:cNvPr id="102" name="101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5870880" y="3744000"/>
            <a:ext cx="3057120" cy="30668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Producers: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They are the living beings which make their own organic matter from carbon dioxide, water and mineral salts (inorganic matter).They use the energy of the Sun  during photosynthesis.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This is autotrophic nutrition.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Plants, algae and some bacteria.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Consumers: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58400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They are living beings that cannot produce their own organic matter. They feed on organic matter produced by other living beings.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This is heterotrophic nutrition.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FF0000"/>
                </a:solidFill>
                <a:latin typeface="Constantia"/>
              </a:rPr>
              <a:t>Primary consumers</a:t>
            </a:r>
            <a:r>
              <a:rPr lang="es-ES" sz="2600">
                <a:solidFill>
                  <a:srgbClr val="000000"/>
                </a:solidFill>
                <a:latin typeface="Constantia"/>
              </a:rPr>
              <a:t>: Feed on producers: Herbivores.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FF0000"/>
                </a:solidFill>
                <a:latin typeface="Constantia"/>
              </a:rPr>
              <a:t>Secondary consumers</a:t>
            </a:r>
            <a:r>
              <a:rPr lang="es-ES" sz="2600">
                <a:solidFill>
                  <a:srgbClr val="000000"/>
                </a:solidFill>
                <a:latin typeface="Constantia"/>
              </a:rPr>
              <a:t>: carnivores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FF0000"/>
                </a:solidFill>
                <a:latin typeface="Constantia"/>
              </a:rPr>
              <a:t>Tertiary consumers</a:t>
            </a:r>
            <a:r>
              <a:rPr lang="es-ES" sz="2600">
                <a:solidFill>
                  <a:srgbClr val="000000"/>
                </a:solidFill>
                <a:latin typeface="Constantia"/>
              </a:rPr>
              <a:t>: feed on primary and secondary consumers and producers.Omnivores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FF0000"/>
                </a:solidFill>
                <a:latin typeface="Constantia"/>
              </a:rPr>
              <a:t>Decomposers</a:t>
            </a:r>
            <a:r>
              <a:rPr lang="es-ES" sz="2600">
                <a:solidFill>
                  <a:srgbClr val="000000"/>
                </a:solidFill>
                <a:latin typeface="Constantia"/>
              </a:rPr>
              <a:t>: They decompose organic matter into inorganic matter.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Trophic dynamics 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system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which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describes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position of a 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being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 in a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food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chain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system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that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explains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what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eats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eaten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by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represented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by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food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web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. A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food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web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formed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some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food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chains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interconnected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.</a:t>
            </a:r>
          </a:p>
          <a:p>
            <a:pPr>
              <a:buSzPct val="95000"/>
              <a:buFont typeface="Wingdings 2"/>
              <a:buChar char=""/>
            </a:pPr>
            <a:endParaRPr lang="es-ES" sz="2600" dirty="0">
              <a:solidFill>
                <a:srgbClr val="000000"/>
              </a:solidFill>
              <a:latin typeface="Constantia"/>
            </a:endParaRPr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Example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:</a:t>
            </a:r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Grass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          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rabbit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          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wolf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           </a:t>
            </a:r>
            <a:endParaRPr dirty="0"/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1619672" y="501317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419872" y="5000824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Food web:</a:t>
            </a:r>
            <a:endParaRPr/>
          </a:p>
        </p:txBody>
      </p:sp>
      <p:pic>
        <p:nvPicPr>
          <p:cNvPr id="122" name="3 Marcador de contenido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40" y="2277000"/>
            <a:ext cx="6768360" cy="3384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7200" y="2780928"/>
            <a:ext cx="77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3E42"/>
                </a:solidFill>
                <a:latin typeface="PT Sans"/>
              </a:rPr>
              <a:t/>
            </a:r>
            <a:br>
              <a:rPr lang="en-US" dirty="0">
                <a:solidFill>
                  <a:srgbClr val="253E42"/>
                </a:solidFill>
                <a:latin typeface="PT Sans"/>
              </a:rPr>
            </a:br>
            <a:r>
              <a:rPr lang="en-US" dirty="0">
                <a:solidFill>
                  <a:srgbClr val="253E42"/>
                </a:solidFill>
                <a:latin typeface="PT Sans"/>
              </a:rPr>
              <a:t>​The very rapid population growth produces the destruction of the habitats, </a:t>
            </a:r>
            <a:r>
              <a:rPr lang="en-US" dirty="0" smtClean="0">
                <a:solidFill>
                  <a:srgbClr val="253E42"/>
                </a:solidFill>
                <a:latin typeface="PT Sans"/>
              </a:rPr>
              <a:t>the overexploitation of resources, pests </a:t>
            </a:r>
            <a:r>
              <a:rPr lang="en-US" dirty="0">
                <a:solidFill>
                  <a:srgbClr val="253E42"/>
                </a:solidFill>
                <a:latin typeface="PT Sans"/>
              </a:rPr>
              <a:t>and plagues, bioaccumulation of chemicals, pollution in rivers and lakes, rising sea levels, oils slicks, floating islands of rubbish, </a:t>
            </a:r>
            <a:r>
              <a:rPr lang="en-US" dirty="0" smtClean="0">
                <a:solidFill>
                  <a:srgbClr val="253E42"/>
                </a:solidFill>
                <a:latin typeface="PT Sans"/>
              </a:rPr>
              <a:t>salinization, </a:t>
            </a:r>
            <a:r>
              <a:rPr lang="en-US" dirty="0">
                <a:solidFill>
                  <a:srgbClr val="253E42"/>
                </a:solidFill>
                <a:latin typeface="PT Sans"/>
              </a:rPr>
              <a:t>air pollution, the ozone hole, acid rain, smog, deforestation and erosion, contaminated soil, etc. </a:t>
            </a:r>
            <a:endParaRPr lang="en-US" b="0" i="0" dirty="0">
              <a:solidFill>
                <a:srgbClr val="253E42"/>
              </a:solidFill>
              <a:effectLst/>
              <a:latin typeface="PT San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 err="1" smtClean="0">
                <a:latin typeface="+mj-lt"/>
              </a:rPr>
              <a:t>The</a:t>
            </a:r>
            <a:r>
              <a:rPr lang="es-ES" sz="4400" b="1" dirty="0" smtClean="0">
                <a:latin typeface="+mj-lt"/>
              </a:rPr>
              <a:t> </a:t>
            </a:r>
            <a:r>
              <a:rPr lang="es-ES" sz="4400" b="1" dirty="0" err="1" smtClean="0">
                <a:latin typeface="+mj-lt"/>
              </a:rPr>
              <a:t>ecosystems</a:t>
            </a:r>
            <a:r>
              <a:rPr lang="es-ES" sz="4400" b="1" dirty="0" smtClean="0">
                <a:latin typeface="+mj-lt"/>
              </a:rPr>
              <a:t> </a:t>
            </a:r>
            <a:r>
              <a:rPr lang="es-ES" sz="4400" b="1" dirty="0" err="1" smtClean="0">
                <a:latin typeface="+mj-lt"/>
              </a:rPr>
              <a:t>imbalances</a:t>
            </a:r>
            <a:endParaRPr lang="es-ES" sz="4400" b="1" dirty="0">
              <a:latin typeface="+mj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725144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55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+mj-lt"/>
              </a:rPr>
              <a:t>In search of a lost balance: 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dirty="0"/>
              <a:t>Sustainable development: new model of development that </a:t>
            </a:r>
            <a:r>
              <a:rPr lang="en-US" dirty="0" smtClean="0"/>
              <a:t>fulfils </a:t>
            </a:r>
            <a:r>
              <a:rPr lang="en-US" dirty="0"/>
              <a:t>our </a:t>
            </a:r>
            <a:endParaRPr lang="en-US" dirty="0" smtClean="0"/>
          </a:p>
          <a:p>
            <a:r>
              <a:rPr lang="en-US" dirty="0" smtClean="0"/>
              <a:t>present </a:t>
            </a:r>
            <a:r>
              <a:rPr lang="en-US" dirty="0"/>
              <a:t>needs without </a:t>
            </a:r>
            <a:r>
              <a:rPr lang="en-US" dirty="0" smtClean="0"/>
              <a:t>jeopardizing </a:t>
            </a:r>
            <a:r>
              <a:rPr lang="en-US" dirty="0"/>
              <a:t>resources for future generations.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Reuse</a:t>
            </a:r>
            <a:r>
              <a:rPr lang="en-US" sz="2800" dirty="0">
                <a:solidFill>
                  <a:srgbClr val="00B050"/>
                </a:solidFill>
              </a:rPr>
              <a:t>, Reduce, Recycle.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78904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1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Biosphere - Ecosphere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FF0000"/>
                </a:solidFill>
                <a:latin typeface="Constantia"/>
              </a:rPr>
              <a:t>Biosphere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life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zone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Earth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includes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all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things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organic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matter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Biosphere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component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ecosphere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7030A0"/>
                </a:solidFill>
                <a:latin typeface="Constantia"/>
              </a:rPr>
              <a:t>Ecosphere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includes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large-scale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ecosystems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world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C9B74"/>
                </a:solidFill>
                <a:latin typeface="Constantia"/>
              </a:rPr>
              <a:t>An</a:t>
            </a:r>
            <a:r>
              <a:rPr lang="es-ES" sz="2600" dirty="0" smtClean="0">
                <a:solidFill>
                  <a:srgbClr val="0C9B74"/>
                </a:solidFill>
                <a:latin typeface="Constantia"/>
              </a:rPr>
              <a:t> ECOSYSTEM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a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section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biosphere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formed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by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living 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organisms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relationships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between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physical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environment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Biomes - ecosystems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Biomes are the large-scale ecosystems of the world. 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An ecosystem can be as small as a puddle or as large as an ocean.</a:t>
            </a:r>
            <a:endParaRPr/>
          </a:p>
        </p:txBody>
      </p:sp>
      <p:pic>
        <p:nvPicPr>
          <p:cNvPr id="8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40" y="3717000"/>
            <a:ext cx="3174480" cy="2387160"/>
          </a:xfrm>
          <a:prstGeom prst="rect">
            <a:avLst/>
          </a:prstGeom>
        </p:spPr>
      </p:pic>
      <p:pic>
        <p:nvPicPr>
          <p:cNvPr id="8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580000" y="3213000"/>
            <a:ext cx="2142720" cy="160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>
                <a:solidFill>
                  <a:srgbClr val="04617B"/>
                </a:solidFill>
                <a:latin typeface="Calibri"/>
              </a:rPr>
              <a:t>Ecosystem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: </a:t>
            </a:r>
            <a:r>
              <a:rPr lang="es-ES" sz="5000" dirty="0" err="1" smtClean="0">
                <a:solidFill>
                  <a:srgbClr val="04617B"/>
                </a:solidFill>
                <a:latin typeface="Calibri"/>
              </a:rPr>
              <a:t>biocenose</a:t>
            </a:r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+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biotope</a:t>
            </a:r>
            <a:endParaRPr dirty="0"/>
          </a:p>
        </p:txBody>
      </p:sp>
      <p:pic>
        <p:nvPicPr>
          <p:cNvPr id="93" name="5 Marcador de contenido"/>
          <p:cNvPicPr/>
          <p:nvPr/>
        </p:nvPicPr>
        <p:blipFill>
          <a:blip r:embed="rId2"/>
          <a:stretch>
            <a:fillRect/>
          </a:stretch>
        </p:blipFill>
        <p:spPr>
          <a:xfrm>
            <a:off x="3168000" y="2088000"/>
            <a:ext cx="5472360" cy="446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 smtClean="0">
                <a:solidFill>
                  <a:srgbClr val="04617B"/>
                </a:solidFill>
                <a:latin typeface="Calibri"/>
              </a:rPr>
              <a:t>Components</a:t>
            </a:r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 (1)</a:t>
            </a:r>
            <a:endParaRPr dirty="0"/>
          </a:p>
        </p:txBody>
      </p:sp>
      <p:sp>
        <p:nvSpPr>
          <p:cNvPr id="9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Ecosystems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have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two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components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 smtClean="0">
                <a:solidFill>
                  <a:srgbClr val="59AAF2"/>
                </a:solidFill>
                <a:latin typeface="Constantia"/>
              </a:rPr>
              <a:t>Biocenose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set of 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beings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in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ecosystem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animals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plants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fungi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all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types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microorganisms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59AAF2"/>
                </a:solidFill>
                <a:latin typeface="Constantia"/>
              </a:rPr>
              <a:t>Biotic</a:t>
            </a:r>
            <a:r>
              <a:rPr lang="es-ES" sz="2600" dirty="0">
                <a:solidFill>
                  <a:srgbClr val="59AAF2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59AAF2"/>
                </a:solidFill>
                <a:latin typeface="Constantia"/>
              </a:rPr>
              <a:t>factors</a:t>
            </a:r>
            <a:r>
              <a:rPr lang="es-ES" sz="2600" dirty="0">
                <a:solidFill>
                  <a:srgbClr val="59AAF2"/>
                </a:solidFill>
                <a:latin typeface="Constantia"/>
              </a:rPr>
              <a:t> 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are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effects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which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other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have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 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being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in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environment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500042"/>
            <a:ext cx="8229240" cy="857256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 smtClean="0">
                <a:solidFill>
                  <a:srgbClr val="04617B"/>
                </a:solidFill>
                <a:latin typeface="Calibri"/>
              </a:rPr>
              <a:t>Components</a:t>
            </a:r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 (2)</a:t>
            </a:r>
            <a:endParaRPr dirty="0"/>
          </a:p>
        </p:txBody>
      </p:sp>
      <p:sp>
        <p:nvSpPr>
          <p:cNvPr id="95" name="TextShape 2"/>
          <p:cNvSpPr txBox="1"/>
          <p:nvPr/>
        </p:nvSpPr>
        <p:spPr>
          <a:xfrm>
            <a:off x="457200" y="1500174"/>
            <a:ext cx="8229240" cy="4823946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2600" dirty="0">
                <a:solidFill>
                  <a:srgbClr val="000000"/>
                </a:solidFill>
                <a:latin typeface="Constantia"/>
              </a:rPr>
              <a:t>2.- </a:t>
            </a:r>
            <a:r>
              <a:rPr lang="es-ES" sz="2600" dirty="0" err="1">
                <a:solidFill>
                  <a:srgbClr val="FFC000"/>
                </a:solidFill>
                <a:latin typeface="Constantia"/>
              </a:rPr>
              <a:t>Biotope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inorganic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part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ecosystem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physical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environment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FFC000"/>
                </a:solidFill>
                <a:latin typeface="Constantia"/>
              </a:rPr>
              <a:t>Abiotic</a:t>
            </a:r>
            <a:r>
              <a:rPr lang="es-ES" sz="2600" dirty="0">
                <a:solidFill>
                  <a:srgbClr val="FFC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FFC000"/>
                </a:solidFill>
                <a:latin typeface="Constantia"/>
              </a:rPr>
              <a:t>factors</a:t>
            </a:r>
            <a:r>
              <a:rPr lang="es-ES" sz="2600" dirty="0">
                <a:solidFill>
                  <a:srgbClr val="FFC000"/>
                </a:solidFill>
                <a:latin typeface="Constantia"/>
              </a:rPr>
              <a:t> 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are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physical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chemical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elements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in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ecosystem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which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affect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living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includes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temperature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humidity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soil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energy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pollution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…</a:t>
            </a:r>
          </a:p>
          <a:p>
            <a:r>
              <a:rPr lang="es-ES" sz="2600" dirty="0" err="1" smtClean="0">
                <a:solidFill>
                  <a:srgbClr val="FF0000"/>
                </a:solidFill>
                <a:latin typeface="Constantia"/>
              </a:rPr>
              <a:t>Tolerance</a:t>
            </a:r>
            <a:r>
              <a:rPr lang="es-ES" sz="2600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FF0000"/>
                </a:solidFill>
                <a:latin typeface="Constantia"/>
              </a:rPr>
              <a:t>limits</a:t>
            </a:r>
            <a:r>
              <a:rPr lang="es-ES" sz="2600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are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values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of a particular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abiotic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factor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which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must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not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exceeded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if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a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species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can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survive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.</a:t>
            </a:r>
          </a:p>
          <a:p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Living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organisms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can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resist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some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variations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in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those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factors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,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but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sometimes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 a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change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in a factor can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vital and can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be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reason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for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desappearing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. Ex: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temperature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or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humidity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factor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called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smtClean="0">
                <a:solidFill>
                  <a:srgbClr val="FF0000"/>
                </a:solidFill>
                <a:latin typeface="Constantia"/>
              </a:rPr>
              <a:t>LIMITING FACTOR and has </a:t>
            </a:r>
            <a:r>
              <a:rPr lang="es-ES" sz="2600" dirty="0" err="1" smtClean="0">
                <a:solidFill>
                  <a:srgbClr val="FF0000"/>
                </a:solidFill>
                <a:latin typeface="Constantia"/>
              </a:rPr>
              <a:t>less</a:t>
            </a:r>
            <a:r>
              <a:rPr lang="es-ES" sz="2600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FF0000"/>
                </a:solidFill>
                <a:latin typeface="Constantia"/>
              </a:rPr>
              <a:t>tolerance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>
                <a:solidFill>
                  <a:srgbClr val="04617B"/>
                </a:solidFill>
                <a:latin typeface="Calibri"/>
              </a:rPr>
              <a:t>Examples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of </a:t>
            </a:r>
            <a:r>
              <a:rPr lang="es-ES" sz="5000" dirty="0" err="1">
                <a:solidFill>
                  <a:srgbClr val="04617B"/>
                </a:solidFill>
                <a:latin typeface="Calibri"/>
              </a:rPr>
              <a:t>abiotic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 </a:t>
            </a:r>
            <a:r>
              <a:rPr lang="es-ES" sz="5000" dirty="0" err="1" smtClean="0">
                <a:solidFill>
                  <a:srgbClr val="04617B"/>
                </a:solidFill>
                <a:latin typeface="Calibri"/>
              </a:rPr>
              <a:t>factors</a:t>
            </a:r>
            <a:endParaRPr lang="es-ES" sz="5000" dirty="0" smtClean="0">
              <a:solidFill>
                <a:srgbClr val="04617B"/>
              </a:solidFill>
              <a:latin typeface="Calibri"/>
            </a:endParaRPr>
          </a:p>
          <a:p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(</a:t>
            </a:r>
            <a:r>
              <a:rPr lang="es-ES" sz="4000" dirty="0" err="1" smtClean="0">
                <a:solidFill>
                  <a:srgbClr val="04617B"/>
                </a:solidFill>
                <a:latin typeface="Calibri"/>
              </a:rPr>
              <a:t>Biotope</a:t>
            </a:r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)</a:t>
            </a:r>
            <a:r>
              <a:rPr lang="es-ES" sz="5000" dirty="0" smtClean="0">
                <a:solidFill>
                  <a:srgbClr val="04617B"/>
                </a:solidFill>
                <a:latin typeface="Calibri"/>
              </a:rPr>
              <a:t>:</a:t>
            </a:r>
          </a:p>
          <a:p>
            <a:endParaRPr dirty="0"/>
          </a:p>
        </p:txBody>
      </p:sp>
      <p:sp>
        <p:nvSpPr>
          <p:cNvPr id="156" name="TextShape 2"/>
          <p:cNvSpPr txBox="1"/>
          <p:nvPr/>
        </p:nvSpPr>
        <p:spPr>
          <a:xfrm>
            <a:off x="457200" y="2204864"/>
            <a:ext cx="8229240" cy="411925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Temperature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>
                <a:solidFill>
                  <a:srgbClr val="000000"/>
                </a:solidFill>
                <a:latin typeface="Constantia"/>
              </a:rPr>
              <a:t>Light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Humidity</a:t>
            </a:r>
            <a:endParaRPr dirty="0" smtClean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Pressure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Salinity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Oxygen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Water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Soil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Climate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zones</a:t>
            </a:r>
            <a:endParaRPr dirty="0"/>
          </a:p>
          <a:p>
            <a:pPr>
              <a:buSzPct val="95000"/>
              <a:buFont typeface="Wingdings 2"/>
              <a:buChar char=""/>
            </a:pP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Levels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plants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in a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forest</a:t>
            </a:r>
            <a:endParaRPr dirty="0"/>
          </a:p>
          <a:p>
            <a:endParaRPr dirty="0" smtClean="0"/>
          </a:p>
          <a:p>
            <a:endParaRPr dirty="0"/>
          </a:p>
        </p:txBody>
      </p:sp>
      <p:cxnSp>
        <p:nvCxnSpPr>
          <p:cNvPr id="157" name="Line 3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58" name="Line 4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59" name="Line 5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0" name="Line 6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1" name="Line 7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2" name="Line 8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3" name="Line 9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4" name="Line 10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5" name="Line 11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  <p:cxnSp>
        <p:nvCxnSpPr>
          <p:cNvPr id="166" name="Line 12"/>
          <p:cNvCxnSpPr/>
          <p:nvPr/>
        </p:nvCxnSpPr>
        <p:spPr>
          <a:prstGeom prst="bentConnector3">
            <a:avLst/>
          </a:prstGeom>
          <a:ln w="9360">
            <a:solidFill>
              <a:srgbClr val="095294"/>
            </a:solidFill>
            <a:rou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06359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>
                <a:solidFill>
                  <a:srgbClr val="04617B"/>
                </a:solidFill>
                <a:latin typeface="Calibri"/>
              </a:rPr>
              <a:t>Biotic relations: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The interactions among the living beings in an environment.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000000"/>
                </a:solidFill>
                <a:latin typeface="Constantia"/>
              </a:rPr>
              <a:t>There are two types: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7030A0"/>
                </a:solidFill>
                <a:latin typeface="Constantia"/>
              </a:rPr>
              <a:t>Interspecific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es-ES" sz="2600">
                <a:solidFill>
                  <a:srgbClr val="7030A0"/>
                </a:solidFill>
                <a:latin typeface="Constantia"/>
              </a:rPr>
              <a:t>Intraspecific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5000" dirty="0" err="1">
                <a:solidFill>
                  <a:srgbClr val="04617B"/>
                </a:solidFill>
                <a:latin typeface="Calibri"/>
              </a:rPr>
              <a:t>Interspecific</a:t>
            </a:r>
            <a:r>
              <a:rPr lang="es-ES" sz="5000" dirty="0">
                <a:solidFill>
                  <a:srgbClr val="04617B"/>
                </a:solidFill>
                <a:latin typeface="Calibri"/>
              </a:rPr>
              <a:t>:</a:t>
            </a:r>
            <a:endParaRPr dirty="0"/>
          </a:p>
        </p:txBody>
      </p:sp>
      <p:sp>
        <p:nvSpPr>
          <p:cNvPr id="134" name="TextShape 2"/>
          <p:cNvSpPr txBox="1"/>
          <p:nvPr/>
        </p:nvSpPr>
        <p:spPr>
          <a:xfrm>
            <a:off x="457200" y="151200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Interactions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among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of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different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species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>
                <a:solidFill>
                  <a:srgbClr val="FF0000"/>
                </a:solidFill>
                <a:latin typeface="Constantia"/>
              </a:rPr>
              <a:t>Mutualism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Two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for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mutual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benefit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(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flowers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) </a:t>
            </a:r>
            <a:r>
              <a:rPr lang="es-ES" sz="2600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</a:rPr>
              <a:t>SYMBIOSIS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:can’t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live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 smtClean="0">
                <a:solidFill>
                  <a:srgbClr val="000000"/>
                </a:solidFill>
                <a:latin typeface="Constantia"/>
              </a:rPr>
              <a:t>apart</a:t>
            </a:r>
            <a:r>
              <a:rPr lang="es-ES" sz="2600" dirty="0" smtClean="0">
                <a:solidFill>
                  <a:srgbClr val="000000"/>
                </a:solidFill>
                <a:latin typeface="Constantia"/>
              </a:rPr>
              <a:t>!!!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>
                <a:solidFill>
                  <a:srgbClr val="55A839"/>
                </a:solidFill>
                <a:latin typeface="Constantia"/>
              </a:rPr>
              <a:t>Commensalism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One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benefits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other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not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affected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(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Beetles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mammal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excrements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)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>
                <a:solidFill>
                  <a:srgbClr val="A6A6A6"/>
                </a:solidFill>
                <a:latin typeface="Constantia"/>
              </a:rPr>
              <a:t>Inquilinism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One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organism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uses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other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for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housing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(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crabs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shells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)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>
                <a:solidFill>
                  <a:srgbClr val="04617B"/>
                </a:solidFill>
                <a:latin typeface="Constantia"/>
              </a:rPr>
              <a:t>Parasitism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A parasite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lives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at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the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expense of a host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harms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it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 (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Cochineals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on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plants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)</a:t>
            </a:r>
            <a:endParaRPr dirty="0"/>
          </a:p>
          <a:p>
            <a:pPr>
              <a:buSzPct val="95000"/>
              <a:buFont typeface="StarSymbol"/>
              <a:buAutoNum type="arabicPeriod"/>
            </a:pPr>
            <a:r>
              <a:rPr lang="es-ES" sz="2600" dirty="0" err="1">
                <a:solidFill>
                  <a:srgbClr val="C00000"/>
                </a:solidFill>
                <a:latin typeface="Constantia"/>
              </a:rPr>
              <a:t>Depredation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: A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predator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kills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and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eats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 a </a:t>
            </a:r>
            <a:r>
              <a:rPr lang="es-ES" sz="2600" dirty="0" err="1">
                <a:solidFill>
                  <a:srgbClr val="000000"/>
                </a:solidFill>
                <a:latin typeface="Constantia"/>
              </a:rPr>
              <a:t>prey</a:t>
            </a:r>
            <a:r>
              <a:rPr lang="es-ES" sz="2600" dirty="0">
                <a:solidFill>
                  <a:srgbClr val="000000"/>
                </a:solidFill>
                <a:latin typeface="Constanti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728</Words>
  <Application>Microsoft Office PowerPoint</Application>
  <PresentationFormat>Presentación en pantalla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Constantia</vt:lpstr>
      <vt:lpstr>ff6</vt:lpstr>
      <vt:lpstr>PT Sans</vt:lpstr>
      <vt:lpstr>Source Sans Pro</vt:lpstr>
      <vt:lpstr>StarSymbol</vt:lpstr>
      <vt:lpstr>Wingdings 2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The ecosystems imbalances</vt:lpstr>
      <vt:lpstr>In search of a lost balance: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Pozo Pascual</dc:creator>
  <cp:lastModifiedBy>Pablo Lopez Pietsch</cp:lastModifiedBy>
  <cp:revision>26</cp:revision>
  <dcterms:modified xsi:type="dcterms:W3CDTF">2018-05-06T18:01:42Z</dcterms:modified>
</cp:coreProperties>
</file>