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080D-CE0E-44F7-95FD-50A903A9CB38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B8301A-D1FF-4511-A5E8-B97A8EC86F2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080D-CE0E-44F7-95FD-50A903A9CB38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301A-D1FF-4511-A5E8-B97A8EC86F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080D-CE0E-44F7-95FD-50A903A9CB38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301A-D1FF-4511-A5E8-B97A8EC86F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080D-CE0E-44F7-95FD-50A903A9CB38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301A-D1FF-4511-A5E8-B97A8EC86F2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080D-CE0E-44F7-95FD-50A903A9CB38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B8301A-D1FF-4511-A5E8-B97A8EC86F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080D-CE0E-44F7-95FD-50A903A9CB38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301A-D1FF-4511-A5E8-B97A8EC86F2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080D-CE0E-44F7-95FD-50A903A9CB38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301A-D1FF-4511-A5E8-B97A8EC86F2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080D-CE0E-44F7-95FD-50A903A9CB38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301A-D1FF-4511-A5E8-B97A8EC86F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080D-CE0E-44F7-95FD-50A903A9CB38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301A-D1FF-4511-A5E8-B97A8EC86F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080D-CE0E-44F7-95FD-50A903A9CB38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301A-D1FF-4511-A5E8-B97A8EC86F2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080D-CE0E-44F7-95FD-50A903A9CB38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B8301A-D1FF-4511-A5E8-B97A8EC86F2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AF080D-CE0E-44F7-95FD-50A903A9CB38}" type="datetimeFigureOut">
              <a:rPr lang="es-ES" smtClean="0"/>
              <a:pPr/>
              <a:t>13/05/2013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B8301A-D1FF-4511-A5E8-B97A8EC86F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Bacteria: </a:t>
            </a:r>
            <a:r>
              <a:rPr lang="es-ES_tradnl" dirty="0" err="1" smtClean="0"/>
              <a:t>Prokaryotic</a:t>
            </a:r>
            <a:r>
              <a:rPr lang="es-ES_tradnl" dirty="0" smtClean="0"/>
              <a:t> </a:t>
            </a:r>
            <a:r>
              <a:rPr lang="es-ES_tradnl" dirty="0" err="1" smtClean="0"/>
              <a:t>organisms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 smtClean="0"/>
              <a:t>Monera</a:t>
            </a:r>
            <a:r>
              <a:rPr lang="es-ES_tradnl" dirty="0" smtClean="0"/>
              <a:t> </a:t>
            </a:r>
            <a:r>
              <a:rPr lang="es-ES_tradnl" dirty="0" err="1" smtClean="0"/>
              <a:t>Kingdom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Radyolars</a:t>
            </a:r>
            <a:r>
              <a:rPr lang="es-ES_tradnl" dirty="0" smtClean="0"/>
              <a:t> (</a:t>
            </a:r>
            <a:r>
              <a:rPr lang="es-ES_tradnl" dirty="0" err="1" smtClean="0"/>
              <a:t>unicellular</a:t>
            </a:r>
            <a:r>
              <a:rPr lang="es-ES_tradnl" dirty="0" smtClean="0"/>
              <a:t> </a:t>
            </a:r>
            <a:r>
              <a:rPr lang="es-ES_tradnl" dirty="0" err="1" smtClean="0"/>
              <a:t>algae</a:t>
            </a:r>
            <a:r>
              <a:rPr lang="es-ES_tradnl" dirty="0" smtClean="0"/>
              <a:t>)</a:t>
            </a:r>
            <a:endParaRPr lang="es-ES" dirty="0"/>
          </a:p>
        </p:txBody>
      </p:sp>
      <p:pic>
        <p:nvPicPr>
          <p:cNvPr id="11" name="10 Marcador de contenido" descr="Radiolaria343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95540" y="1447800"/>
            <a:ext cx="6610120" cy="4572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1143000"/>
          </a:xfrm>
        </p:spPr>
        <p:txBody>
          <a:bodyPr/>
          <a:lstStyle/>
          <a:p>
            <a:r>
              <a:rPr lang="es-ES" dirty="0" err="1" smtClean="0">
                <a:solidFill>
                  <a:srgbClr val="0070C0"/>
                </a:solidFill>
              </a:rPr>
              <a:t>Fungi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Eukaryotic</a:t>
            </a:r>
            <a:endParaRPr lang="es-ES" dirty="0" smtClean="0"/>
          </a:p>
          <a:p>
            <a:r>
              <a:rPr lang="es-ES" dirty="0" err="1" smtClean="0"/>
              <a:t>Heterotrophic</a:t>
            </a:r>
            <a:endParaRPr lang="es-ES" dirty="0" smtClean="0"/>
          </a:p>
          <a:p>
            <a:r>
              <a:rPr lang="es-ES" dirty="0" err="1" smtClean="0"/>
              <a:t>Unicellular</a:t>
            </a:r>
            <a:r>
              <a:rPr lang="es-ES" dirty="0" smtClean="0"/>
              <a:t> (</a:t>
            </a:r>
            <a:r>
              <a:rPr lang="es-ES" dirty="0" err="1" smtClean="0">
                <a:solidFill>
                  <a:srgbClr val="0070C0"/>
                </a:solidFill>
              </a:rPr>
              <a:t>Yeast</a:t>
            </a:r>
            <a:r>
              <a:rPr lang="es-ES" dirty="0" smtClean="0"/>
              <a:t>)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multicellular</a:t>
            </a:r>
            <a:r>
              <a:rPr lang="es-ES" dirty="0" smtClean="0"/>
              <a:t>  (</a:t>
            </a:r>
            <a:r>
              <a:rPr lang="es-ES" dirty="0" err="1" smtClean="0">
                <a:solidFill>
                  <a:srgbClr val="0070C0"/>
                </a:solidFill>
              </a:rPr>
              <a:t>Mushrooms</a:t>
            </a:r>
            <a:r>
              <a:rPr lang="es-ES" dirty="0" smtClean="0"/>
              <a:t>)</a:t>
            </a:r>
          </a:p>
          <a:p>
            <a:r>
              <a:rPr lang="es-ES" b="1" dirty="0" smtClean="0"/>
              <a:t>No </a:t>
            </a:r>
            <a:r>
              <a:rPr lang="es-ES" b="1" dirty="0" err="1" smtClean="0"/>
              <a:t>tissues</a:t>
            </a:r>
            <a:endParaRPr lang="es-ES" b="1" dirty="0" smtClean="0"/>
          </a:p>
          <a:p>
            <a:r>
              <a:rPr lang="es-ES" dirty="0" err="1" smtClean="0"/>
              <a:t>Cells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cellular</a:t>
            </a:r>
            <a:r>
              <a:rPr lang="es-ES" dirty="0" smtClean="0"/>
              <a:t> </a:t>
            </a:r>
            <a:r>
              <a:rPr lang="es-ES" dirty="0" err="1" smtClean="0"/>
              <a:t>wall</a:t>
            </a:r>
            <a:r>
              <a:rPr lang="es-ES" dirty="0" smtClean="0"/>
              <a:t> (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plant</a:t>
            </a:r>
            <a:r>
              <a:rPr lang="es-ES" dirty="0" smtClean="0"/>
              <a:t> </a:t>
            </a:r>
            <a:r>
              <a:rPr lang="es-ES" dirty="0" err="1" smtClean="0"/>
              <a:t>cells</a:t>
            </a:r>
            <a:r>
              <a:rPr lang="es-ES" dirty="0" smtClean="0"/>
              <a:t>)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357694"/>
            <a:ext cx="20955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286256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428604"/>
            <a:ext cx="237172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Multicellular</a:t>
            </a:r>
            <a:r>
              <a:rPr lang="es-ES" dirty="0" smtClean="0"/>
              <a:t> </a:t>
            </a:r>
            <a:r>
              <a:rPr lang="es-ES" dirty="0" err="1" smtClean="0"/>
              <a:t>fungi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fungi</a:t>
            </a:r>
            <a:r>
              <a:rPr lang="es-ES" dirty="0" smtClean="0"/>
              <a:t> are </a:t>
            </a:r>
            <a:r>
              <a:rPr lang="es-ES" dirty="0" err="1" smtClean="0"/>
              <a:t>made</a:t>
            </a:r>
            <a:r>
              <a:rPr lang="es-ES" dirty="0" smtClean="0"/>
              <a:t> up </a:t>
            </a:r>
            <a:r>
              <a:rPr lang="es-ES" dirty="0" err="1" smtClean="0"/>
              <a:t>or</a:t>
            </a:r>
            <a:r>
              <a:rPr lang="es-ES" dirty="0" smtClean="0"/>
              <a:t> fine </a:t>
            </a:r>
            <a:r>
              <a:rPr lang="es-ES" dirty="0" err="1" smtClean="0"/>
              <a:t>threads</a:t>
            </a:r>
            <a:r>
              <a:rPr lang="es-ES" dirty="0" smtClean="0"/>
              <a:t> </a:t>
            </a:r>
            <a:r>
              <a:rPr lang="es-ES" dirty="0" err="1" smtClean="0"/>
              <a:t>called</a:t>
            </a:r>
            <a:r>
              <a:rPr lang="es-ES" dirty="0" smtClean="0"/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hyphae</a:t>
            </a:r>
            <a:r>
              <a:rPr lang="es-ES" b="1" dirty="0" smtClean="0">
                <a:solidFill>
                  <a:srgbClr val="0070C0"/>
                </a:solidFill>
              </a:rPr>
              <a:t>. </a:t>
            </a:r>
            <a:r>
              <a:rPr lang="es-ES" dirty="0" err="1" smtClean="0"/>
              <a:t>Hyphae</a:t>
            </a:r>
            <a:r>
              <a:rPr lang="es-ES" dirty="0" smtClean="0"/>
              <a:t> are </a:t>
            </a:r>
            <a:r>
              <a:rPr lang="es-ES" dirty="0" err="1" smtClean="0"/>
              <a:t>packed</a:t>
            </a:r>
            <a:r>
              <a:rPr lang="es-ES" dirty="0" smtClean="0"/>
              <a:t> </a:t>
            </a:r>
            <a:r>
              <a:rPr lang="es-ES" dirty="0" err="1" smtClean="0"/>
              <a:t>tightly</a:t>
            </a:r>
            <a:r>
              <a:rPr lang="es-ES" dirty="0" smtClean="0"/>
              <a:t> </a:t>
            </a:r>
            <a:r>
              <a:rPr lang="es-ES" dirty="0" err="1" smtClean="0"/>
              <a:t>together</a:t>
            </a:r>
            <a:r>
              <a:rPr lang="es-ES" dirty="0" smtClean="0"/>
              <a:t> </a:t>
            </a:r>
            <a:r>
              <a:rPr lang="es-ES" dirty="0" err="1" smtClean="0"/>
              <a:t>forming</a:t>
            </a:r>
            <a:r>
              <a:rPr lang="es-ES" dirty="0" smtClean="0"/>
              <a:t> a </a:t>
            </a:r>
            <a:r>
              <a:rPr lang="es-ES" b="1" dirty="0" err="1" smtClean="0">
                <a:solidFill>
                  <a:srgbClr val="0070C0"/>
                </a:solidFill>
              </a:rPr>
              <a:t>mycellium</a:t>
            </a:r>
            <a:r>
              <a:rPr lang="es-ES" b="1" dirty="0" smtClean="0">
                <a:solidFill>
                  <a:srgbClr val="0070C0"/>
                </a:solidFill>
              </a:rPr>
              <a:t>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214686"/>
            <a:ext cx="26670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accent1">
                    <a:lumMod val="75000"/>
                  </a:schemeClr>
                </a:solidFill>
              </a:rPr>
              <a:t>Nutrition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accent1">
                    <a:lumMod val="75000"/>
                  </a:schemeClr>
                </a:solidFill>
              </a:rPr>
              <a:t>Saprotrophs</a:t>
            </a:r>
            <a:r>
              <a:rPr lang="es-ES" dirty="0" smtClean="0"/>
              <a:t>: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feed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remains</a:t>
            </a:r>
            <a:r>
              <a:rPr lang="es-ES" dirty="0" smtClean="0"/>
              <a:t> of </a:t>
            </a:r>
            <a:r>
              <a:rPr lang="es-ES" dirty="0" err="1" smtClean="0"/>
              <a:t>dead</a:t>
            </a:r>
            <a:r>
              <a:rPr lang="es-ES" dirty="0" smtClean="0"/>
              <a:t> </a:t>
            </a:r>
            <a:r>
              <a:rPr lang="es-ES" dirty="0" err="1" smtClean="0"/>
              <a:t>organisms</a:t>
            </a:r>
            <a:r>
              <a:rPr lang="es-ES" dirty="0" smtClean="0"/>
              <a:t>.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Parasites</a:t>
            </a:r>
            <a:r>
              <a:rPr lang="es-ES" dirty="0" smtClean="0"/>
              <a:t>: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feed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living </a:t>
            </a:r>
            <a:r>
              <a:rPr lang="es-ES" dirty="0" err="1" smtClean="0"/>
              <a:t>organisms</a:t>
            </a:r>
            <a:r>
              <a:rPr lang="es-ES" dirty="0" smtClean="0"/>
              <a:t> </a:t>
            </a:r>
            <a:r>
              <a:rPr lang="es-ES" dirty="0" err="1" smtClean="0"/>
              <a:t>causing</a:t>
            </a:r>
            <a:r>
              <a:rPr lang="es-ES" dirty="0" smtClean="0"/>
              <a:t> </a:t>
            </a:r>
            <a:r>
              <a:rPr lang="es-ES" dirty="0" err="1" smtClean="0"/>
              <a:t>illnesses</a:t>
            </a:r>
            <a:r>
              <a:rPr lang="es-ES" dirty="0" smtClean="0"/>
              <a:t>.</a:t>
            </a:r>
          </a:p>
          <a:p>
            <a:r>
              <a:rPr lang="es-ES" dirty="0" err="1" smtClean="0">
                <a:solidFill>
                  <a:srgbClr val="92D050"/>
                </a:solidFill>
              </a:rPr>
              <a:t>Symbionts</a:t>
            </a:r>
            <a:r>
              <a:rPr lang="es-ES" dirty="0" smtClean="0"/>
              <a:t>: </a:t>
            </a:r>
            <a:r>
              <a:rPr lang="es-ES" dirty="0" err="1" smtClean="0"/>
              <a:t>feed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associating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autotrophic</a:t>
            </a:r>
            <a:r>
              <a:rPr lang="es-ES" dirty="0" smtClean="0"/>
              <a:t> </a:t>
            </a:r>
            <a:r>
              <a:rPr lang="es-ES" dirty="0" err="1" smtClean="0"/>
              <a:t>organisms</a:t>
            </a:r>
            <a:r>
              <a:rPr lang="es-ES" dirty="0" smtClean="0"/>
              <a:t> </a:t>
            </a:r>
            <a:r>
              <a:rPr lang="es-ES" dirty="0" err="1" smtClean="0"/>
              <a:t>live</a:t>
            </a:r>
            <a:r>
              <a:rPr lang="es-ES" dirty="0" smtClean="0"/>
              <a:t> </a:t>
            </a:r>
            <a:r>
              <a:rPr lang="es-ES" dirty="0" err="1" smtClean="0"/>
              <a:t>algae</a:t>
            </a:r>
            <a:r>
              <a:rPr lang="es-ES" dirty="0" smtClean="0"/>
              <a:t> in </a:t>
            </a:r>
            <a:r>
              <a:rPr lang="es-ES" dirty="0" err="1" smtClean="0"/>
              <a:t>lychens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7030A0"/>
                </a:solidFill>
              </a:rPr>
              <a:t>Reproduction</a:t>
            </a:r>
            <a:r>
              <a:rPr lang="es-ES" dirty="0" smtClean="0">
                <a:solidFill>
                  <a:srgbClr val="7030A0"/>
                </a:solidFill>
              </a:rPr>
              <a:t> and </a:t>
            </a:r>
            <a:r>
              <a:rPr lang="es-ES" dirty="0" err="1" smtClean="0">
                <a:solidFill>
                  <a:srgbClr val="7030A0"/>
                </a:solidFill>
              </a:rPr>
              <a:t>interaction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Asexual </a:t>
            </a:r>
            <a:r>
              <a:rPr lang="es-ES" dirty="0" err="1" smtClean="0"/>
              <a:t>reproduction</a:t>
            </a:r>
            <a:r>
              <a:rPr lang="es-ES" dirty="0" smtClean="0"/>
              <a:t>. </a:t>
            </a:r>
            <a:r>
              <a:rPr lang="es-ES" dirty="0" err="1" smtClean="0"/>
              <a:t>Fungi</a:t>
            </a:r>
            <a:r>
              <a:rPr lang="es-ES" dirty="0" smtClean="0"/>
              <a:t> produce </a:t>
            </a:r>
            <a:r>
              <a:rPr lang="es-ES" b="1" dirty="0" err="1" smtClean="0"/>
              <a:t>spores</a:t>
            </a:r>
            <a:r>
              <a:rPr lang="es-ES" b="1" dirty="0" smtClean="0"/>
              <a:t> .</a:t>
            </a:r>
          </a:p>
          <a:p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usually</a:t>
            </a:r>
            <a:r>
              <a:rPr lang="es-ES" dirty="0" smtClean="0"/>
              <a:t> </a:t>
            </a:r>
            <a:r>
              <a:rPr lang="es-ES" dirty="0" err="1" smtClean="0"/>
              <a:t>live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soil</a:t>
            </a:r>
            <a:r>
              <a:rPr lang="es-ES" dirty="0" smtClean="0"/>
              <a:t> in </a:t>
            </a:r>
            <a:r>
              <a:rPr lang="es-ES" b="1" dirty="0" err="1" smtClean="0">
                <a:solidFill>
                  <a:srgbClr val="7030A0"/>
                </a:solidFill>
              </a:rPr>
              <a:t>damp</a:t>
            </a:r>
            <a:r>
              <a:rPr lang="es-ES" b="1" dirty="0" smtClean="0">
                <a:solidFill>
                  <a:srgbClr val="7030A0"/>
                </a:solidFill>
              </a:rPr>
              <a:t> and </a:t>
            </a:r>
            <a:r>
              <a:rPr lang="es-ES" b="1" dirty="0" err="1" smtClean="0">
                <a:solidFill>
                  <a:srgbClr val="7030A0"/>
                </a:solidFill>
              </a:rPr>
              <a:t>dark</a:t>
            </a:r>
            <a:r>
              <a:rPr lang="es-ES" b="1" dirty="0" smtClean="0">
                <a:solidFill>
                  <a:srgbClr val="7030A0"/>
                </a:solidFill>
              </a:rPr>
              <a:t> places</a:t>
            </a:r>
            <a:r>
              <a:rPr lang="es-ES" dirty="0" smtClean="0"/>
              <a:t>. </a:t>
            </a:r>
            <a:r>
              <a:rPr lang="es-ES" dirty="0" err="1" smtClean="0"/>
              <a:t>Even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live</a:t>
            </a:r>
            <a:r>
              <a:rPr lang="es-ES" dirty="0" smtClean="0"/>
              <a:t> in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organisms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</a:t>
            </a:r>
            <a:r>
              <a:rPr lang="es-ES" dirty="0" err="1" smtClean="0"/>
              <a:t>ypes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500042"/>
            <a:ext cx="26670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 descr="G:\Sample Pictures\S_cerevisiae_under_DIC_microscop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214818"/>
            <a:ext cx="1828800" cy="1828800"/>
          </a:xfrm>
          <a:prstGeom prst="rect">
            <a:avLst/>
          </a:prstGeom>
          <a:noFill/>
        </p:spPr>
      </p:pic>
      <p:cxnSp>
        <p:nvCxnSpPr>
          <p:cNvPr id="12" name="11 Conector recto de flecha"/>
          <p:cNvCxnSpPr/>
          <p:nvPr/>
        </p:nvCxnSpPr>
        <p:spPr>
          <a:xfrm rot="5400000">
            <a:off x="1000100" y="357187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curvado"/>
          <p:cNvCxnSpPr/>
          <p:nvPr/>
        </p:nvCxnSpPr>
        <p:spPr>
          <a:xfrm>
            <a:off x="2357422" y="2214554"/>
            <a:ext cx="4214842" cy="57150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V="1">
            <a:off x="3000364" y="1285860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http://upload.wikimedia.org/wikipedia/commons/2/27/DecayingPeachSmall.gif</a:t>
            </a:r>
            <a:endParaRPr lang="es-ES" dirty="0"/>
          </a:p>
        </p:txBody>
      </p:sp>
      <p:pic>
        <p:nvPicPr>
          <p:cNvPr id="3077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357686" y="4286256"/>
            <a:ext cx="24765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Bacteria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endParaRPr lang="es-ES_tradn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solidFill>
                  <a:srgbClr val="FF0000"/>
                </a:solidFill>
              </a:rPr>
              <a:t>Characteristics</a:t>
            </a:r>
            <a:r>
              <a:rPr lang="es-ES_tradnl" dirty="0" smtClean="0">
                <a:solidFill>
                  <a:srgbClr val="FF0000"/>
                </a:solidFill>
              </a:rPr>
              <a:t>: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err="1" smtClean="0">
                <a:solidFill>
                  <a:srgbClr val="FF0000"/>
                </a:solidFill>
              </a:rPr>
              <a:t>Prokaryotic</a:t>
            </a:r>
            <a:r>
              <a:rPr lang="es-ES_tradnl" dirty="0" smtClean="0">
                <a:solidFill>
                  <a:srgbClr val="FF0000"/>
                </a:solidFill>
              </a:rPr>
              <a:t> and </a:t>
            </a:r>
            <a:r>
              <a:rPr lang="es-ES_tradnl" dirty="0" err="1" smtClean="0">
                <a:solidFill>
                  <a:srgbClr val="FF0000"/>
                </a:solidFill>
              </a:rPr>
              <a:t>unicellular</a:t>
            </a:r>
            <a:r>
              <a:rPr lang="es-ES_tradnl" dirty="0" smtClean="0"/>
              <a:t> </a:t>
            </a:r>
            <a:r>
              <a:rPr lang="es-ES_tradnl" dirty="0" err="1" smtClean="0"/>
              <a:t>organisms</a:t>
            </a:r>
            <a:r>
              <a:rPr lang="es-ES_tradnl" dirty="0" smtClean="0"/>
              <a:t>. Bacteria </a:t>
            </a:r>
            <a:r>
              <a:rPr lang="es-ES_tradnl" dirty="0" err="1" smtClean="0"/>
              <a:t>sometimes</a:t>
            </a:r>
            <a:r>
              <a:rPr lang="es-ES_tradnl" dirty="0" smtClean="0"/>
              <a:t> </a:t>
            </a:r>
            <a:r>
              <a:rPr lang="es-ES_tradnl" dirty="0" err="1" smtClean="0"/>
              <a:t>grow</a:t>
            </a:r>
            <a:r>
              <a:rPr lang="es-ES_tradnl" dirty="0" smtClean="0"/>
              <a:t> in </a:t>
            </a:r>
            <a:r>
              <a:rPr lang="es-ES_tradnl" dirty="0" err="1" smtClean="0"/>
              <a:t>colonies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They</a:t>
            </a:r>
            <a:r>
              <a:rPr lang="es-ES_tradnl" dirty="0" smtClean="0"/>
              <a:t> are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most</a:t>
            </a:r>
            <a:r>
              <a:rPr lang="es-ES_tradnl" dirty="0" smtClean="0"/>
              <a:t> </a:t>
            </a:r>
            <a:r>
              <a:rPr lang="es-ES_tradnl" dirty="0" err="1" smtClean="0"/>
              <a:t>abundant</a:t>
            </a:r>
            <a:r>
              <a:rPr lang="es-ES_tradnl" dirty="0" smtClean="0"/>
              <a:t> </a:t>
            </a:r>
            <a:r>
              <a:rPr lang="es-ES_tradnl" dirty="0" err="1" smtClean="0"/>
              <a:t>organisms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Earth</a:t>
            </a:r>
            <a:r>
              <a:rPr lang="es-ES_tradnl" dirty="0" smtClean="0"/>
              <a:t> and can </a:t>
            </a:r>
            <a:r>
              <a:rPr lang="es-ES_tradnl" dirty="0" err="1" smtClean="0"/>
              <a:t>survive</a:t>
            </a:r>
            <a:r>
              <a:rPr lang="es-ES_tradnl" dirty="0" smtClean="0"/>
              <a:t> in </a:t>
            </a:r>
            <a:r>
              <a:rPr lang="es-ES_tradnl" dirty="0" err="1" smtClean="0"/>
              <a:t>any</a:t>
            </a:r>
            <a:r>
              <a:rPr lang="es-ES_tradnl" dirty="0" smtClean="0"/>
              <a:t> </a:t>
            </a:r>
            <a:r>
              <a:rPr lang="es-ES_tradnl" dirty="0" err="1" smtClean="0"/>
              <a:t>type</a:t>
            </a:r>
            <a:r>
              <a:rPr lang="es-ES_tradnl" dirty="0" smtClean="0"/>
              <a:t> of </a:t>
            </a:r>
            <a:r>
              <a:rPr lang="es-ES_tradnl" dirty="0" err="1" smtClean="0"/>
              <a:t>envronments</a:t>
            </a:r>
            <a:r>
              <a:rPr lang="es-ES_tradnl" dirty="0" smtClean="0"/>
              <a:t>.</a:t>
            </a:r>
          </a:p>
          <a:p>
            <a:r>
              <a:rPr lang="es-ES_tradnl" b="1" dirty="0" err="1" smtClean="0"/>
              <a:t>Structure</a:t>
            </a:r>
            <a:r>
              <a:rPr lang="es-ES_tradnl" b="1" dirty="0" smtClean="0"/>
              <a:t>:</a:t>
            </a:r>
            <a:r>
              <a:rPr lang="es-ES_tradnl" dirty="0" smtClean="0"/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Cell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membrane</a:t>
            </a:r>
            <a:r>
              <a:rPr lang="es-ES_tradnl" dirty="0" smtClean="0">
                <a:solidFill>
                  <a:srgbClr val="FF0000"/>
                </a:solidFill>
              </a:rPr>
              <a:t> – </a:t>
            </a:r>
            <a:r>
              <a:rPr lang="es-ES_tradnl" dirty="0" err="1" smtClean="0">
                <a:solidFill>
                  <a:srgbClr val="FF0000"/>
                </a:solidFill>
              </a:rPr>
              <a:t>cell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wall</a:t>
            </a:r>
            <a:r>
              <a:rPr lang="es-ES_tradnl" dirty="0" smtClean="0">
                <a:solidFill>
                  <a:srgbClr val="FF0000"/>
                </a:solidFill>
              </a:rPr>
              <a:t> – </a:t>
            </a:r>
            <a:r>
              <a:rPr lang="es-ES_tradnl" dirty="0" err="1" smtClean="0">
                <a:solidFill>
                  <a:srgbClr val="FF0000"/>
                </a:solidFill>
              </a:rPr>
              <a:t>cytoplasm</a:t>
            </a:r>
            <a:r>
              <a:rPr lang="es-ES_tradnl" dirty="0" smtClean="0">
                <a:solidFill>
                  <a:srgbClr val="FF0000"/>
                </a:solidFill>
              </a:rPr>
              <a:t> – DNA – </a:t>
            </a:r>
            <a:r>
              <a:rPr lang="es-ES_tradnl" dirty="0" err="1" smtClean="0">
                <a:solidFill>
                  <a:srgbClr val="FF0000"/>
                </a:solidFill>
              </a:rPr>
              <a:t>flagella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or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cillia</a:t>
            </a:r>
            <a:r>
              <a:rPr lang="es-ES_tradnl" dirty="0" smtClean="0">
                <a:solidFill>
                  <a:srgbClr val="FF0000"/>
                </a:solidFill>
              </a:rPr>
              <a:t>.</a:t>
            </a:r>
          </a:p>
          <a:p>
            <a:r>
              <a:rPr lang="es-ES_tradnl" b="1" dirty="0" err="1" smtClean="0"/>
              <a:t>Shapes</a:t>
            </a:r>
            <a:r>
              <a:rPr lang="es-ES_tradnl" b="1" dirty="0" smtClean="0"/>
              <a:t>:</a:t>
            </a:r>
          </a:p>
          <a:p>
            <a:r>
              <a:rPr lang="es-ES_tradnl" dirty="0" err="1" smtClean="0"/>
              <a:t>Spherical</a:t>
            </a:r>
            <a:r>
              <a:rPr lang="es-ES_tradnl" dirty="0" smtClean="0"/>
              <a:t>: </a:t>
            </a:r>
            <a:r>
              <a:rPr lang="es-ES_tradnl" b="1" dirty="0" err="1" smtClean="0"/>
              <a:t>coccus</a:t>
            </a:r>
            <a:r>
              <a:rPr lang="es-ES_tradnl" b="1" dirty="0" smtClean="0"/>
              <a:t> (</a:t>
            </a:r>
            <a:r>
              <a:rPr lang="es-ES_tradnl" b="1" dirty="0" err="1" smtClean="0"/>
              <a:t>cocci</a:t>
            </a:r>
            <a:r>
              <a:rPr lang="es-ES_tradnl" b="1" dirty="0" smtClean="0"/>
              <a:t>)</a:t>
            </a:r>
          </a:p>
          <a:p>
            <a:r>
              <a:rPr lang="es-ES_tradnl" dirty="0" err="1" smtClean="0"/>
              <a:t>Rod-shaped</a:t>
            </a:r>
            <a:r>
              <a:rPr lang="es-ES_tradnl" dirty="0" smtClean="0"/>
              <a:t>: </a:t>
            </a:r>
            <a:r>
              <a:rPr lang="es-ES_tradnl" b="1" dirty="0" err="1" smtClean="0"/>
              <a:t>bacillus</a:t>
            </a:r>
            <a:r>
              <a:rPr lang="es-ES_tradnl" b="1" dirty="0" smtClean="0"/>
              <a:t> (</a:t>
            </a:r>
            <a:r>
              <a:rPr lang="es-ES_tradnl" b="1" dirty="0" err="1" smtClean="0"/>
              <a:t>bacilli</a:t>
            </a:r>
            <a:r>
              <a:rPr lang="es-ES_tradnl" b="1" dirty="0" smtClean="0"/>
              <a:t>)</a:t>
            </a:r>
          </a:p>
          <a:p>
            <a:r>
              <a:rPr lang="es-ES_tradnl" dirty="0" err="1" smtClean="0"/>
              <a:t>Curved</a:t>
            </a:r>
            <a:r>
              <a:rPr lang="es-ES_tradnl" dirty="0" smtClean="0"/>
              <a:t> </a:t>
            </a:r>
            <a:r>
              <a:rPr lang="es-ES_tradnl" b="1" dirty="0" smtClean="0"/>
              <a:t>: </a:t>
            </a:r>
            <a:r>
              <a:rPr lang="es-ES_tradnl" b="1" dirty="0" err="1" smtClean="0"/>
              <a:t>vibrio</a:t>
            </a:r>
            <a:endParaRPr lang="es-ES_tradnl" b="1" dirty="0" smtClean="0"/>
          </a:p>
          <a:p>
            <a:r>
              <a:rPr lang="es-ES_tradnl" dirty="0" err="1" smtClean="0"/>
              <a:t>Spiral</a:t>
            </a:r>
            <a:r>
              <a:rPr lang="es-ES_tradnl" b="1" dirty="0" smtClean="0"/>
              <a:t>: </a:t>
            </a:r>
            <a:r>
              <a:rPr lang="es-ES_tradnl" b="1" dirty="0" err="1" smtClean="0"/>
              <a:t>spirillum</a:t>
            </a:r>
            <a:endParaRPr lang="es-ES_tradnl" b="1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r>
              <a:rPr lang="es-ES_tradnl" dirty="0" smtClean="0">
                <a:solidFill>
                  <a:srgbClr val="0070C0"/>
                </a:solidFill>
              </a:rPr>
              <a:t>Vital </a:t>
            </a:r>
            <a:r>
              <a:rPr lang="es-ES_tradnl" dirty="0" err="1" smtClean="0">
                <a:solidFill>
                  <a:srgbClr val="0070C0"/>
                </a:solidFill>
              </a:rPr>
              <a:t>functions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err="1" smtClean="0"/>
              <a:t>Nutrition</a:t>
            </a:r>
            <a:r>
              <a:rPr lang="es-ES_tradnl" dirty="0" smtClean="0"/>
              <a:t>:</a:t>
            </a:r>
          </a:p>
          <a:p>
            <a:r>
              <a:rPr lang="es-ES_tradnl" dirty="0" smtClean="0"/>
              <a:t>Bacteria can </a:t>
            </a:r>
            <a:r>
              <a:rPr lang="es-ES_tradnl" dirty="0" err="1" smtClean="0"/>
              <a:t>be</a:t>
            </a:r>
            <a:r>
              <a:rPr lang="es-ES_tradnl" dirty="0" smtClean="0"/>
              <a:t> </a:t>
            </a:r>
            <a:r>
              <a:rPr lang="es-ES_tradnl" dirty="0" err="1" smtClean="0"/>
              <a:t>autotrophs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heterotrophs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Reproduction</a:t>
            </a:r>
            <a:r>
              <a:rPr lang="es-ES_tradnl" dirty="0" smtClean="0"/>
              <a:t>: </a:t>
            </a:r>
          </a:p>
          <a:p>
            <a:r>
              <a:rPr lang="es-ES_tradnl" dirty="0" err="1" smtClean="0"/>
              <a:t>Binary</a:t>
            </a:r>
            <a:r>
              <a:rPr lang="es-ES_tradnl" dirty="0" smtClean="0"/>
              <a:t> </a:t>
            </a:r>
            <a:r>
              <a:rPr lang="es-ES_tradnl" dirty="0" err="1" smtClean="0"/>
              <a:t>fission</a:t>
            </a:r>
            <a:endParaRPr lang="es-ES_tradnl" dirty="0" smtClean="0"/>
          </a:p>
          <a:p>
            <a:r>
              <a:rPr lang="es-ES_tradnl" dirty="0" err="1" smtClean="0"/>
              <a:t>Interaction</a:t>
            </a:r>
            <a:r>
              <a:rPr lang="es-ES_tradnl" dirty="0" smtClean="0"/>
              <a:t>:</a:t>
            </a:r>
          </a:p>
          <a:p>
            <a:r>
              <a:rPr lang="es-ES_tradnl" dirty="0" smtClean="0"/>
              <a:t>Bacteria are </a:t>
            </a:r>
            <a:r>
              <a:rPr lang="es-ES_tradnl" dirty="0" err="1" smtClean="0"/>
              <a:t>able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detect</a:t>
            </a:r>
            <a:r>
              <a:rPr lang="es-ES_tradnl" dirty="0" smtClean="0"/>
              <a:t> </a:t>
            </a:r>
            <a:r>
              <a:rPr lang="es-ES_tradnl" dirty="0" err="1" smtClean="0"/>
              <a:t>changes</a:t>
            </a:r>
            <a:r>
              <a:rPr lang="es-ES_tradnl" dirty="0" smtClean="0"/>
              <a:t> and </a:t>
            </a:r>
            <a:r>
              <a:rPr lang="es-ES_tradnl" dirty="0" err="1" smtClean="0"/>
              <a:t>respond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them</a:t>
            </a:r>
            <a:r>
              <a:rPr lang="es-ES_tradnl" dirty="0" smtClean="0"/>
              <a:t>.</a:t>
            </a:r>
          </a:p>
          <a:p>
            <a:endParaRPr lang="es-ES_tradnl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solidFill>
                  <a:srgbClr val="00B050"/>
                </a:solidFill>
              </a:rPr>
              <a:t>Environment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b="1" dirty="0" err="1" smtClean="0"/>
              <a:t>Autotrophic</a:t>
            </a:r>
            <a:r>
              <a:rPr lang="es-ES_tradnl" dirty="0" smtClean="0"/>
              <a:t> bacteria </a:t>
            </a:r>
            <a:r>
              <a:rPr lang="es-ES_tradnl" dirty="0" err="1" smtClean="0"/>
              <a:t>live</a:t>
            </a:r>
            <a:r>
              <a:rPr lang="es-ES_tradnl" dirty="0" smtClean="0"/>
              <a:t> in </a:t>
            </a:r>
            <a:r>
              <a:rPr lang="es-ES_tradnl" dirty="0" err="1" smtClean="0"/>
              <a:t>aquatic</a:t>
            </a:r>
            <a:r>
              <a:rPr lang="es-ES_tradnl" dirty="0" smtClean="0"/>
              <a:t> </a:t>
            </a:r>
            <a:r>
              <a:rPr lang="es-ES_tradnl" dirty="0" err="1" smtClean="0"/>
              <a:t>ecosystems</a:t>
            </a:r>
            <a:endParaRPr lang="es-ES_tradnl" dirty="0" smtClean="0"/>
          </a:p>
          <a:p>
            <a:r>
              <a:rPr lang="es-ES_tradnl" b="1" dirty="0" err="1" smtClean="0"/>
              <a:t>Heterotrophic</a:t>
            </a:r>
            <a:r>
              <a:rPr lang="es-ES_tradnl" dirty="0" smtClean="0"/>
              <a:t> bacteria are : </a:t>
            </a:r>
          </a:p>
          <a:p>
            <a:r>
              <a:rPr lang="es-ES_tradnl" dirty="0" err="1" smtClean="0">
                <a:solidFill>
                  <a:srgbClr val="00B050"/>
                </a:solidFill>
              </a:rPr>
              <a:t>Saprophytes</a:t>
            </a:r>
            <a:r>
              <a:rPr lang="es-ES_tradnl" dirty="0" smtClean="0"/>
              <a:t>: </a:t>
            </a:r>
            <a:r>
              <a:rPr lang="es-ES_tradnl" dirty="0" err="1" smtClean="0"/>
              <a:t>Decomposers</a:t>
            </a:r>
            <a:endParaRPr lang="es-ES_tradnl" dirty="0" smtClean="0"/>
          </a:p>
          <a:p>
            <a:r>
              <a:rPr lang="es-ES_tradnl" dirty="0" smtClean="0"/>
              <a:t>Live in </a:t>
            </a:r>
            <a:r>
              <a:rPr lang="es-ES_tradnl" dirty="0" err="1" smtClean="0"/>
              <a:t>other</a:t>
            </a:r>
            <a:r>
              <a:rPr lang="es-ES_tradnl" dirty="0" smtClean="0"/>
              <a:t> </a:t>
            </a:r>
            <a:r>
              <a:rPr lang="es-ES_tradnl" dirty="0" err="1" smtClean="0"/>
              <a:t>organisms</a:t>
            </a:r>
            <a:r>
              <a:rPr lang="es-ES_tradnl" dirty="0" smtClean="0"/>
              <a:t> (</a:t>
            </a:r>
            <a:r>
              <a:rPr lang="es-ES_tradnl" dirty="0" err="1" smtClean="0"/>
              <a:t>producing</a:t>
            </a:r>
            <a:r>
              <a:rPr lang="es-ES_tradnl" dirty="0" smtClean="0"/>
              <a:t> </a:t>
            </a:r>
            <a:r>
              <a:rPr lang="es-ES_tradnl" dirty="0" err="1" smtClean="0"/>
              <a:t>effects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not</a:t>
            </a:r>
            <a:r>
              <a:rPr lang="es-ES_tradnl" dirty="0" smtClean="0"/>
              <a:t>) </a:t>
            </a:r>
            <a:r>
              <a:rPr lang="es-ES_tradnl" dirty="0" err="1" smtClean="0"/>
              <a:t>like</a:t>
            </a:r>
            <a:r>
              <a:rPr lang="es-ES_tradnl" dirty="0" smtClean="0"/>
              <a:t> </a:t>
            </a:r>
            <a:r>
              <a:rPr lang="es-ES_tradnl" dirty="0" err="1" smtClean="0"/>
              <a:t>gut</a:t>
            </a:r>
            <a:r>
              <a:rPr lang="es-ES_tradnl" dirty="0" smtClean="0"/>
              <a:t> flora (</a:t>
            </a:r>
            <a:r>
              <a:rPr lang="es-ES_tradnl" dirty="0" err="1" smtClean="0">
                <a:solidFill>
                  <a:srgbClr val="00B050"/>
                </a:solidFill>
              </a:rPr>
              <a:t>symbionts</a:t>
            </a:r>
            <a:r>
              <a:rPr lang="es-ES_tradnl" dirty="0" smtClean="0"/>
              <a:t>) </a:t>
            </a:r>
            <a:r>
              <a:rPr lang="es-ES_tradnl" dirty="0" err="1" smtClean="0"/>
              <a:t>or</a:t>
            </a:r>
            <a:r>
              <a:rPr lang="es-ES_tradnl" dirty="0" smtClean="0"/>
              <a:t> Salmonella (</a:t>
            </a:r>
            <a:r>
              <a:rPr lang="es-ES_tradnl" dirty="0" smtClean="0">
                <a:solidFill>
                  <a:srgbClr val="00B050"/>
                </a:solidFill>
              </a:rPr>
              <a:t>parasites</a:t>
            </a:r>
            <a:r>
              <a:rPr lang="es-ES_tradnl" dirty="0" smtClean="0"/>
              <a:t>)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dirty="0" err="1" smtClean="0"/>
              <a:t>Escherichia</a:t>
            </a:r>
            <a:r>
              <a:rPr lang="es-ES_tradnl" dirty="0" smtClean="0"/>
              <a:t> </a:t>
            </a:r>
            <a:r>
              <a:rPr lang="es-ES_tradnl" dirty="0" err="1" smtClean="0"/>
              <a:t>coli</a:t>
            </a:r>
            <a:r>
              <a:rPr lang="es-ES_tradnl" dirty="0" smtClean="0"/>
              <a:t> </a:t>
            </a:r>
            <a:endParaRPr lang="es-ES" dirty="0"/>
          </a:p>
        </p:txBody>
      </p:sp>
      <p:pic>
        <p:nvPicPr>
          <p:cNvPr id="2050" name="Picture 2" descr="C:\Users\Public\Pictures\Sample Pictures\EscherichiaColi_NI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077072"/>
            <a:ext cx="2794000" cy="2349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Protista</a:t>
            </a:r>
            <a:r>
              <a:rPr lang="es-ES_tradnl" dirty="0" smtClean="0"/>
              <a:t> </a:t>
            </a:r>
            <a:r>
              <a:rPr lang="es-ES_tradnl" dirty="0" err="1" smtClean="0"/>
              <a:t>Kingdom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err="1" smtClean="0"/>
              <a:t>Eukaryotic</a:t>
            </a:r>
            <a:r>
              <a:rPr lang="es-ES_tradnl" dirty="0" smtClean="0"/>
              <a:t> </a:t>
            </a:r>
            <a:r>
              <a:rPr lang="es-ES_tradnl" dirty="0" err="1" smtClean="0"/>
              <a:t>cells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Types</a:t>
            </a:r>
            <a:r>
              <a:rPr lang="es-ES_tradnl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>
                <a:solidFill>
                  <a:srgbClr val="FF0000"/>
                </a:solidFill>
              </a:rPr>
              <a:t>PROTOZOA: 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Amoebae</a:t>
            </a: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Vorticellae</a:t>
            </a: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Trypanosomes</a:t>
            </a: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>
                <a:solidFill>
                  <a:srgbClr val="00B050"/>
                </a:solidFill>
              </a:rPr>
              <a:t>ALGAE: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Green </a:t>
            </a:r>
            <a:r>
              <a:rPr lang="es-ES_tradnl" dirty="0" err="1" smtClean="0"/>
              <a:t>algae</a:t>
            </a: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Brown </a:t>
            </a:r>
            <a:r>
              <a:rPr lang="es-ES_tradnl" dirty="0" err="1" smtClean="0"/>
              <a:t>algae</a:t>
            </a: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Red </a:t>
            </a:r>
            <a:r>
              <a:rPr lang="es-ES_tradnl" dirty="0" err="1" smtClean="0"/>
              <a:t>algae</a:t>
            </a:r>
            <a:endParaRPr lang="es-ES_tradnl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Protozoa</a:t>
            </a:r>
            <a:r>
              <a:rPr lang="es-ES_tradnl" dirty="0" smtClean="0"/>
              <a:t>                      </a:t>
            </a:r>
            <a:r>
              <a:rPr lang="es-ES_tradnl" dirty="0" err="1" smtClean="0"/>
              <a:t>Algae</a:t>
            </a:r>
            <a:endParaRPr lang="es-ES" dirty="0"/>
          </a:p>
        </p:txBody>
      </p:sp>
      <p:pic>
        <p:nvPicPr>
          <p:cNvPr id="7" name="6 Marcador de contenido" descr="Amoeb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556792"/>
            <a:ext cx="2376264" cy="1649338"/>
          </a:xfrm>
        </p:spPr>
      </p:pic>
      <p:pic>
        <p:nvPicPr>
          <p:cNvPr id="8" name="7 Marcador de contenido" descr="Glaucocystis_sp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004048" y="1268760"/>
            <a:ext cx="3749675" cy="2812256"/>
          </a:xfrm>
        </p:spPr>
      </p:pic>
      <p:pic>
        <p:nvPicPr>
          <p:cNvPr id="3074" name="Picture 2" descr="C:\Users\Public\Pictures\Sample Pictures\Parameciu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356992"/>
            <a:ext cx="3175000" cy="3124200"/>
          </a:xfrm>
          <a:prstGeom prst="rect">
            <a:avLst/>
          </a:prstGeom>
          <a:noFill/>
        </p:spPr>
      </p:pic>
      <p:pic>
        <p:nvPicPr>
          <p:cNvPr id="3075" name="Picture 3" descr="C:\Users\Public\Pictures\Sample Pictures\rodofitas Laurenci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4221088"/>
            <a:ext cx="3024336" cy="24194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solidFill>
                  <a:schemeClr val="accent2">
                    <a:lumMod val="75000"/>
                  </a:schemeClr>
                </a:solidFill>
              </a:rPr>
              <a:t>Characteristics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Protozoa</a:t>
            </a:r>
            <a:endParaRPr lang="es-ES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_tradnl" dirty="0" err="1" smtClean="0"/>
              <a:t>Algae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sz="2400" dirty="0" err="1" smtClean="0"/>
              <a:t>Unicellular</a:t>
            </a:r>
            <a:endParaRPr lang="es-ES_tradnl" sz="2400" dirty="0" smtClean="0"/>
          </a:p>
          <a:p>
            <a:r>
              <a:rPr lang="es-ES_tradnl" sz="2400" dirty="0" err="1" smtClean="0"/>
              <a:t>Heterotrophs</a:t>
            </a:r>
            <a:endParaRPr lang="es-ES_tradnl" sz="2400" dirty="0" smtClean="0"/>
          </a:p>
          <a:p>
            <a:r>
              <a:rPr lang="es-ES_tradnl" sz="2400" dirty="0" err="1" smtClean="0"/>
              <a:t>Aquatic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environments</a:t>
            </a:r>
            <a:endParaRPr lang="es-ES_tradnl" sz="2400" dirty="0" smtClean="0"/>
          </a:p>
          <a:p>
            <a:r>
              <a:rPr lang="es-ES_tradnl" sz="2400" dirty="0" err="1" smtClean="0"/>
              <a:t>Different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types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movement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facilities</a:t>
            </a:r>
            <a:r>
              <a:rPr lang="es-ES_tradnl" sz="2400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2400" dirty="0" err="1" smtClean="0"/>
              <a:t>Pseudopods</a:t>
            </a:r>
            <a:endParaRPr lang="es-ES_tradnl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sz="2400" dirty="0" err="1" smtClean="0"/>
              <a:t>Flagella</a:t>
            </a:r>
            <a:endParaRPr lang="es-ES_tradnl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sz="2400" dirty="0" err="1" smtClean="0"/>
              <a:t>Cillia</a:t>
            </a:r>
            <a:endParaRPr lang="es-ES_tradnl" sz="2400" dirty="0" smtClean="0"/>
          </a:p>
          <a:p>
            <a:pPr marL="514350" indent="-514350"/>
            <a:r>
              <a:rPr lang="es-ES_tradnl" sz="2400" dirty="0" err="1" smtClean="0"/>
              <a:t>Types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life</a:t>
            </a:r>
            <a:r>
              <a:rPr lang="es-ES_tradnl" sz="2400" dirty="0" smtClean="0"/>
              <a:t>: free (</a:t>
            </a:r>
            <a:r>
              <a:rPr lang="es-ES_tradnl" sz="2400" dirty="0" err="1" smtClean="0"/>
              <a:t>amoeba</a:t>
            </a:r>
            <a:r>
              <a:rPr lang="es-ES_tradnl" sz="2400" dirty="0" smtClean="0"/>
              <a:t>), parasites (</a:t>
            </a:r>
            <a:r>
              <a:rPr lang="es-ES_tradnl" sz="2400" dirty="0" err="1" smtClean="0"/>
              <a:t>Trypanosomes</a:t>
            </a:r>
            <a:r>
              <a:rPr lang="es-ES_tradnl" sz="2400" dirty="0" smtClean="0"/>
              <a:t>),  </a:t>
            </a:r>
            <a:r>
              <a:rPr lang="es-ES_tradnl" sz="2400" dirty="0" err="1" smtClean="0"/>
              <a:t>attached</a:t>
            </a:r>
            <a:r>
              <a:rPr lang="es-ES_tradnl" sz="2400" dirty="0" smtClean="0"/>
              <a:t> (</a:t>
            </a:r>
            <a:r>
              <a:rPr lang="es-ES_tradnl" sz="2400" dirty="0" err="1" smtClean="0"/>
              <a:t>Vorticella</a:t>
            </a:r>
            <a:r>
              <a:rPr lang="es-ES_tradnl" sz="2400" dirty="0" smtClean="0"/>
              <a:t>)</a:t>
            </a:r>
          </a:p>
          <a:p>
            <a:pPr marL="514350" indent="-514350"/>
            <a:endParaRPr lang="es-ES_tradnl" dirty="0" smtClean="0"/>
          </a:p>
          <a:p>
            <a:pPr marL="514350" indent="-514350">
              <a:buNone/>
            </a:pPr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err="1" smtClean="0"/>
              <a:t>Unicellular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multicellular</a:t>
            </a:r>
            <a:r>
              <a:rPr lang="es-ES_tradnl" dirty="0" smtClean="0"/>
              <a:t> (</a:t>
            </a:r>
            <a:r>
              <a:rPr lang="es-ES_tradnl" dirty="0" err="1" smtClean="0"/>
              <a:t>colonies</a:t>
            </a:r>
            <a:r>
              <a:rPr lang="es-ES_tradnl" dirty="0" smtClean="0"/>
              <a:t>)</a:t>
            </a:r>
            <a:endParaRPr lang="es-ES_tradnl" dirty="0" smtClean="0"/>
          </a:p>
          <a:p>
            <a:r>
              <a:rPr lang="es-ES_tradnl" dirty="0" err="1" smtClean="0"/>
              <a:t>Autotrophs</a:t>
            </a:r>
            <a:endParaRPr lang="es-ES_tradnl" dirty="0" smtClean="0"/>
          </a:p>
          <a:p>
            <a:r>
              <a:rPr lang="es-ES_tradnl" dirty="0" err="1" smtClean="0"/>
              <a:t>Aquatic</a:t>
            </a:r>
            <a:endParaRPr lang="es-ES_tradnl" dirty="0" smtClean="0"/>
          </a:p>
          <a:p>
            <a:r>
              <a:rPr lang="es-ES_tradnl" dirty="0" err="1" smtClean="0"/>
              <a:t>Colors</a:t>
            </a:r>
            <a:r>
              <a:rPr lang="es-ES_tradnl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Green </a:t>
            </a:r>
            <a:r>
              <a:rPr lang="es-ES_tradnl" dirty="0" err="1" smtClean="0"/>
              <a:t>algae</a:t>
            </a:r>
            <a:r>
              <a:rPr lang="es-ES_tradnl" dirty="0" smtClean="0"/>
              <a:t>: </a:t>
            </a:r>
            <a:r>
              <a:rPr lang="es-ES_tradnl" dirty="0" err="1" smtClean="0"/>
              <a:t>multi</a:t>
            </a:r>
            <a:r>
              <a:rPr lang="es-ES_tradnl" dirty="0" smtClean="0"/>
              <a:t> and </a:t>
            </a:r>
            <a:r>
              <a:rPr lang="es-ES_tradnl" dirty="0" err="1" smtClean="0"/>
              <a:t>unicellular</a:t>
            </a:r>
            <a:r>
              <a:rPr lang="es-ES_tradnl" dirty="0" smtClean="0"/>
              <a:t>. (Plancton)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Brown: </a:t>
            </a:r>
            <a:r>
              <a:rPr lang="es-ES_tradnl" dirty="0" err="1" smtClean="0"/>
              <a:t>some</a:t>
            </a:r>
            <a:r>
              <a:rPr lang="es-ES_tradnl" dirty="0" smtClean="0"/>
              <a:t> </a:t>
            </a:r>
            <a:r>
              <a:rPr lang="es-ES_tradnl" dirty="0" err="1" smtClean="0"/>
              <a:t>grow</a:t>
            </a:r>
            <a:r>
              <a:rPr lang="es-ES_tradnl" dirty="0" smtClean="0"/>
              <a:t> 50 m </a:t>
            </a:r>
            <a:r>
              <a:rPr lang="es-ES_tradnl" dirty="0" err="1" smtClean="0"/>
              <a:t>long</a:t>
            </a: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Red: </a:t>
            </a:r>
            <a:r>
              <a:rPr lang="es-ES_tradnl" dirty="0" err="1" smtClean="0"/>
              <a:t>attached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floor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animal </a:t>
            </a:r>
            <a:r>
              <a:rPr lang="es-ES_tradnl" dirty="0" err="1" smtClean="0"/>
              <a:t>shells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Vital </a:t>
            </a:r>
            <a:r>
              <a:rPr lang="es-ES_tradnl" dirty="0" err="1" smtClean="0"/>
              <a:t>Functions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Porozoa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_tradnl" dirty="0" err="1" smtClean="0"/>
              <a:t>Algae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s-ES_tradnl" dirty="0" err="1" smtClean="0"/>
              <a:t>Nutrition</a:t>
            </a:r>
            <a:r>
              <a:rPr lang="es-ES_tradnl" dirty="0" smtClean="0"/>
              <a:t>: </a:t>
            </a:r>
            <a:r>
              <a:rPr lang="es-ES_tradnl" dirty="0" err="1" smtClean="0">
                <a:solidFill>
                  <a:srgbClr val="FF0000"/>
                </a:solidFill>
              </a:rPr>
              <a:t>Heterotrophic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</a:p>
          <a:p>
            <a:r>
              <a:rPr lang="es-ES_tradnl" dirty="0" err="1" smtClean="0"/>
              <a:t>Reproduction</a:t>
            </a:r>
            <a:r>
              <a:rPr lang="es-ES_tradnl" dirty="0" smtClean="0"/>
              <a:t>: asexual</a:t>
            </a:r>
          </a:p>
          <a:p>
            <a:r>
              <a:rPr lang="es-ES_tradnl" dirty="0" err="1" smtClean="0"/>
              <a:t>Interaction</a:t>
            </a:r>
            <a:r>
              <a:rPr lang="es-ES_tradnl" dirty="0" smtClean="0"/>
              <a:t>: </a:t>
            </a:r>
          </a:p>
          <a:p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detects</a:t>
            </a:r>
            <a:r>
              <a:rPr lang="es-ES_tradnl" dirty="0" smtClean="0"/>
              <a:t> </a:t>
            </a:r>
            <a:r>
              <a:rPr lang="es-ES_tradnl" dirty="0" err="1" smtClean="0"/>
              <a:t>changes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environment</a:t>
            </a:r>
            <a:r>
              <a:rPr lang="es-ES_tradnl" dirty="0" smtClean="0"/>
              <a:t> and </a:t>
            </a:r>
            <a:r>
              <a:rPr lang="es-ES_tradnl" dirty="0" err="1" smtClean="0"/>
              <a:t>reacts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them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Movement</a:t>
            </a:r>
            <a:endParaRPr lang="es-ES_tradnl" dirty="0" smtClean="0"/>
          </a:p>
          <a:p>
            <a:r>
              <a:rPr lang="es-ES_tradnl" dirty="0" err="1" smtClean="0"/>
              <a:t>Others</a:t>
            </a:r>
            <a:r>
              <a:rPr lang="es-ES_tradnl" dirty="0" smtClean="0"/>
              <a:t> </a:t>
            </a:r>
            <a:r>
              <a:rPr lang="es-ES_tradnl" dirty="0" err="1" smtClean="0"/>
              <a:t>live</a:t>
            </a:r>
            <a:r>
              <a:rPr lang="es-ES_tradnl" dirty="0" smtClean="0"/>
              <a:t> </a:t>
            </a:r>
            <a:r>
              <a:rPr lang="es-ES_tradnl" dirty="0" err="1" smtClean="0"/>
              <a:t>attached</a:t>
            </a:r>
            <a:r>
              <a:rPr lang="es-ES_tradnl" dirty="0" smtClean="0"/>
              <a:t> and </a:t>
            </a:r>
            <a:r>
              <a:rPr lang="es-ES_tradnl" dirty="0" err="1" smtClean="0"/>
              <a:t>move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water</a:t>
            </a:r>
            <a:r>
              <a:rPr lang="es-ES_tradnl" dirty="0" smtClean="0"/>
              <a:t> </a:t>
            </a:r>
            <a:r>
              <a:rPr lang="es-ES_tradnl" dirty="0" err="1" smtClean="0"/>
              <a:t>around</a:t>
            </a:r>
            <a:r>
              <a:rPr lang="es-ES_tradnl" dirty="0" smtClean="0"/>
              <a:t> </a:t>
            </a:r>
            <a:r>
              <a:rPr lang="es-ES_tradnl" dirty="0" err="1" smtClean="0"/>
              <a:t>them</a:t>
            </a:r>
            <a:r>
              <a:rPr lang="es-ES_tradnl" dirty="0" smtClean="0"/>
              <a:t>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s-ES_tradnl" dirty="0" err="1" smtClean="0"/>
              <a:t>Nutrition</a:t>
            </a:r>
            <a:r>
              <a:rPr lang="es-ES_tradnl" dirty="0" smtClean="0"/>
              <a:t>: </a:t>
            </a:r>
            <a:r>
              <a:rPr lang="es-ES_tradnl" dirty="0" err="1" smtClean="0">
                <a:solidFill>
                  <a:srgbClr val="00B050"/>
                </a:solidFill>
              </a:rPr>
              <a:t>Autotrophic</a:t>
            </a:r>
            <a:endParaRPr lang="es-ES_tradnl" dirty="0" smtClean="0">
              <a:solidFill>
                <a:srgbClr val="00B050"/>
              </a:solidFill>
            </a:endParaRPr>
          </a:p>
          <a:p>
            <a:r>
              <a:rPr lang="es-ES_tradnl" dirty="0" err="1" smtClean="0"/>
              <a:t>Reproduction</a:t>
            </a:r>
            <a:r>
              <a:rPr lang="es-ES_tradnl" dirty="0" smtClean="0"/>
              <a:t>: asexual</a:t>
            </a:r>
          </a:p>
          <a:p>
            <a:r>
              <a:rPr lang="es-ES_tradnl" dirty="0" err="1" smtClean="0"/>
              <a:t>Interaction</a:t>
            </a:r>
            <a:r>
              <a:rPr lang="es-ES_tradnl" dirty="0" smtClean="0"/>
              <a:t>: </a:t>
            </a:r>
            <a:r>
              <a:rPr lang="es-ES_tradnl" dirty="0" err="1" smtClean="0"/>
              <a:t>reactions</a:t>
            </a:r>
            <a:endParaRPr lang="es-ES_tradnl" dirty="0" smtClean="0"/>
          </a:p>
          <a:p>
            <a:r>
              <a:rPr lang="es-ES_tradnl" dirty="0" err="1" smtClean="0"/>
              <a:t>Some</a:t>
            </a:r>
            <a:r>
              <a:rPr lang="es-ES_tradnl" dirty="0" smtClean="0"/>
              <a:t> of </a:t>
            </a:r>
            <a:r>
              <a:rPr lang="es-ES_tradnl" dirty="0" err="1" smtClean="0"/>
              <a:t>them</a:t>
            </a:r>
            <a:r>
              <a:rPr lang="es-ES_tradnl" dirty="0" smtClean="0"/>
              <a:t> </a:t>
            </a:r>
            <a:r>
              <a:rPr lang="es-ES_tradnl" dirty="0" err="1" smtClean="0"/>
              <a:t>live</a:t>
            </a:r>
            <a:r>
              <a:rPr lang="es-ES_tradnl" dirty="0" smtClean="0"/>
              <a:t> free in </a:t>
            </a:r>
            <a:r>
              <a:rPr lang="es-ES_tradnl" dirty="0" err="1" smtClean="0"/>
              <a:t>water</a:t>
            </a:r>
            <a:r>
              <a:rPr lang="es-ES_tradnl" dirty="0" smtClean="0"/>
              <a:t>, </a:t>
            </a:r>
            <a:r>
              <a:rPr lang="es-ES_tradnl" dirty="0" err="1" smtClean="0"/>
              <a:t>some</a:t>
            </a:r>
            <a:r>
              <a:rPr lang="es-ES_tradnl" dirty="0" smtClean="0"/>
              <a:t> </a:t>
            </a:r>
            <a:r>
              <a:rPr lang="es-ES_tradnl" dirty="0" err="1" smtClean="0"/>
              <a:t>others</a:t>
            </a:r>
            <a:r>
              <a:rPr lang="es-ES_tradnl" dirty="0" smtClean="0"/>
              <a:t> are </a:t>
            </a:r>
            <a:r>
              <a:rPr lang="es-ES_tradnl" dirty="0" err="1" smtClean="0"/>
              <a:t>attached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ocean</a:t>
            </a:r>
            <a:r>
              <a:rPr lang="es-ES_tradnl" dirty="0" smtClean="0"/>
              <a:t> </a:t>
            </a:r>
            <a:r>
              <a:rPr lang="es-ES_tradnl" dirty="0" err="1" smtClean="0"/>
              <a:t>floor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shells</a:t>
            </a:r>
            <a:r>
              <a:rPr lang="es-ES_tradnl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132</TotalTime>
  <Words>411</Words>
  <Application>Microsoft Office PowerPoint</Application>
  <PresentationFormat>Presentación en pantalla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Equidad</vt:lpstr>
      <vt:lpstr>Monera Kingdom</vt:lpstr>
      <vt:lpstr>Bacteria</vt:lpstr>
      <vt:lpstr>Characteristics:</vt:lpstr>
      <vt:lpstr>Vital functions</vt:lpstr>
      <vt:lpstr>Environment</vt:lpstr>
      <vt:lpstr>Protista Kingdom</vt:lpstr>
      <vt:lpstr>Protozoa                      Algae</vt:lpstr>
      <vt:lpstr>Characteristics</vt:lpstr>
      <vt:lpstr>Vital Functions</vt:lpstr>
      <vt:lpstr>Radyolars (unicellular algae)</vt:lpstr>
      <vt:lpstr>Fungi</vt:lpstr>
      <vt:lpstr>Multicellular fungi</vt:lpstr>
      <vt:lpstr>Nutrition</vt:lpstr>
      <vt:lpstr>Reproduction and interaction</vt:lpstr>
      <vt:lpstr>Types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Monera Kingdom</dc:title>
  <dc:creator>science</dc:creator>
  <cp:lastModifiedBy>EDUCALOGIN</cp:lastModifiedBy>
  <cp:revision>10</cp:revision>
  <dcterms:created xsi:type="dcterms:W3CDTF">2013-05-09T15:37:50Z</dcterms:created>
  <dcterms:modified xsi:type="dcterms:W3CDTF">2013-05-13T11:30:57Z</dcterms:modified>
</cp:coreProperties>
</file>