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4" r:id="rId5"/>
    <p:sldId id="259" r:id="rId6"/>
    <p:sldId id="260" r:id="rId7"/>
    <p:sldId id="261" r:id="rId8"/>
    <p:sldId id="265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7136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0681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6580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1824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1210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7104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3757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9273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7711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4130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0922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B6E9F-EDDA-4560-92BE-2BC3E7D8DB19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1694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9307" y="69733"/>
            <a:ext cx="11573301" cy="42165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latin typeface="Century Gothic" panose="020B0502020202020204" pitchFamily="34" charset="0"/>
              </a:rPr>
              <a:t>DO NOW:</a:t>
            </a:r>
          </a:p>
          <a:p>
            <a:pPr algn="ctr"/>
            <a:r>
              <a:rPr lang="es-ES" sz="4400" dirty="0" smtClean="0">
                <a:latin typeface="Century Gothic" panose="020B0502020202020204" pitchFamily="34" charset="0"/>
              </a:rPr>
              <a:t>Are </a:t>
            </a:r>
            <a:r>
              <a:rPr lang="es-ES" sz="4400" dirty="0" err="1" smtClean="0">
                <a:latin typeface="Century Gothic" panose="020B0502020202020204" pitchFamily="34" charset="0"/>
              </a:rPr>
              <a:t>dogs</a:t>
            </a:r>
            <a:r>
              <a:rPr lang="es-ES" sz="4400" dirty="0" smtClean="0">
                <a:latin typeface="Century Gothic" panose="020B0502020202020204" pitchFamily="34" charset="0"/>
              </a:rPr>
              <a:t> and </a:t>
            </a:r>
            <a:r>
              <a:rPr lang="es-ES" sz="4400" dirty="0" err="1" smtClean="0">
                <a:latin typeface="Century Gothic" panose="020B0502020202020204" pitchFamily="34" charset="0"/>
              </a:rPr>
              <a:t>cats</a:t>
            </a:r>
            <a:r>
              <a:rPr lang="es-ES" sz="4400" dirty="0" smtClean="0">
                <a:latin typeface="Century Gothic" panose="020B0502020202020204" pitchFamily="34" charset="0"/>
              </a:rPr>
              <a:t> in </a:t>
            </a:r>
            <a:r>
              <a:rPr lang="es-ES" sz="4400" dirty="0" err="1" smtClean="0">
                <a:latin typeface="Century Gothic" panose="020B0502020202020204" pitchFamily="34" charset="0"/>
              </a:rPr>
              <a:t>the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same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group</a:t>
            </a:r>
            <a:r>
              <a:rPr lang="es-ES" sz="4400" dirty="0" smtClean="0">
                <a:latin typeface="Century Gothic" panose="020B0502020202020204" pitchFamily="34" charset="0"/>
              </a:rPr>
              <a:t>?</a:t>
            </a:r>
          </a:p>
          <a:p>
            <a:pPr algn="ctr"/>
            <a:r>
              <a:rPr lang="es-ES" sz="4400" dirty="0" smtClean="0">
                <a:latin typeface="Century Gothic" panose="020B0502020202020204" pitchFamily="34" charset="0"/>
              </a:rPr>
              <a:t>Are </a:t>
            </a:r>
            <a:r>
              <a:rPr lang="es-ES" sz="4400" dirty="0" err="1" smtClean="0">
                <a:latin typeface="Century Gothic" panose="020B0502020202020204" pitchFamily="34" charset="0"/>
              </a:rPr>
              <a:t>dogs</a:t>
            </a:r>
            <a:r>
              <a:rPr lang="es-ES" sz="4400" dirty="0" smtClean="0">
                <a:latin typeface="Century Gothic" panose="020B0502020202020204" pitchFamily="34" charset="0"/>
              </a:rPr>
              <a:t> and </a:t>
            </a:r>
            <a:r>
              <a:rPr lang="es-ES" sz="4400" dirty="0" err="1" smtClean="0">
                <a:latin typeface="Century Gothic" panose="020B0502020202020204" pitchFamily="34" charset="0"/>
              </a:rPr>
              <a:t>bears</a:t>
            </a:r>
            <a:r>
              <a:rPr lang="es-ES" sz="4400" dirty="0" smtClean="0">
                <a:latin typeface="Century Gothic" panose="020B0502020202020204" pitchFamily="34" charset="0"/>
              </a:rPr>
              <a:t> in </a:t>
            </a:r>
            <a:r>
              <a:rPr lang="es-ES" sz="4400" dirty="0" err="1" smtClean="0">
                <a:latin typeface="Century Gothic" panose="020B0502020202020204" pitchFamily="34" charset="0"/>
              </a:rPr>
              <a:t>the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same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group</a:t>
            </a:r>
            <a:r>
              <a:rPr lang="es-ES" sz="4400" dirty="0" smtClean="0">
                <a:latin typeface="Century Gothic" panose="020B0502020202020204" pitchFamily="34" charset="0"/>
              </a:rPr>
              <a:t>?</a:t>
            </a:r>
          </a:p>
          <a:p>
            <a:pPr algn="ctr"/>
            <a:r>
              <a:rPr lang="es-ES" sz="4400" dirty="0" smtClean="0">
                <a:latin typeface="Century Gothic" panose="020B0502020202020204" pitchFamily="34" charset="0"/>
              </a:rPr>
              <a:t>Are </a:t>
            </a:r>
            <a:r>
              <a:rPr lang="es-ES" sz="4400" dirty="0" err="1" smtClean="0">
                <a:latin typeface="Century Gothic" panose="020B0502020202020204" pitchFamily="34" charset="0"/>
              </a:rPr>
              <a:t>dogs</a:t>
            </a:r>
            <a:r>
              <a:rPr lang="es-ES" sz="4400" dirty="0" smtClean="0">
                <a:latin typeface="Century Gothic" panose="020B0502020202020204" pitchFamily="34" charset="0"/>
              </a:rPr>
              <a:t> and </a:t>
            </a:r>
            <a:r>
              <a:rPr lang="es-ES" sz="4400" dirty="0" err="1" smtClean="0">
                <a:latin typeface="Century Gothic" panose="020B0502020202020204" pitchFamily="34" charset="0"/>
              </a:rPr>
              <a:t>ducks</a:t>
            </a:r>
            <a:r>
              <a:rPr lang="es-ES" sz="4400" dirty="0" smtClean="0">
                <a:latin typeface="Century Gothic" panose="020B0502020202020204" pitchFamily="34" charset="0"/>
              </a:rPr>
              <a:t> in </a:t>
            </a:r>
            <a:r>
              <a:rPr lang="es-ES" sz="4400" dirty="0" err="1" smtClean="0">
                <a:latin typeface="Century Gothic" panose="020B0502020202020204" pitchFamily="34" charset="0"/>
              </a:rPr>
              <a:t>the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same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group</a:t>
            </a:r>
            <a:r>
              <a:rPr lang="es-ES" sz="4400" dirty="0" smtClean="0">
                <a:latin typeface="Century Gothic" panose="020B0502020202020204" pitchFamily="34" charset="0"/>
              </a:rPr>
              <a:t>?</a:t>
            </a:r>
          </a:p>
          <a:p>
            <a:pPr algn="ctr"/>
            <a:r>
              <a:rPr lang="es-ES" sz="4400" dirty="0" smtClean="0">
                <a:latin typeface="Century Gothic" panose="020B0502020202020204" pitchFamily="34" charset="0"/>
              </a:rPr>
              <a:t>Are </a:t>
            </a:r>
            <a:r>
              <a:rPr lang="es-ES" sz="4400" dirty="0" err="1" smtClean="0">
                <a:latin typeface="Century Gothic" panose="020B0502020202020204" pitchFamily="34" charset="0"/>
              </a:rPr>
              <a:t>dogs</a:t>
            </a:r>
            <a:r>
              <a:rPr lang="es-ES" sz="4400" dirty="0" smtClean="0">
                <a:latin typeface="Century Gothic" panose="020B0502020202020204" pitchFamily="34" charset="0"/>
              </a:rPr>
              <a:t> and </a:t>
            </a:r>
            <a:r>
              <a:rPr lang="es-ES" sz="4400" dirty="0" err="1" smtClean="0">
                <a:latin typeface="Century Gothic" panose="020B0502020202020204" pitchFamily="34" charset="0"/>
              </a:rPr>
              <a:t>mosquitoes</a:t>
            </a:r>
            <a:r>
              <a:rPr lang="es-ES" sz="4400" dirty="0" smtClean="0">
                <a:latin typeface="Century Gothic" panose="020B0502020202020204" pitchFamily="34" charset="0"/>
              </a:rPr>
              <a:t> in </a:t>
            </a:r>
            <a:r>
              <a:rPr lang="es-ES" sz="4400" dirty="0" err="1" smtClean="0">
                <a:latin typeface="Century Gothic" panose="020B0502020202020204" pitchFamily="34" charset="0"/>
              </a:rPr>
              <a:t>the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same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group</a:t>
            </a:r>
            <a:r>
              <a:rPr lang="es-ES" sz="4400" dirty="0" smtClean="0">
                <a:latin typeface="Century Gothic" panose="020B0502020202020204" pitchFamily="34" charset="0"/>
              </a:rPr>
              <a:t>?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8707282" y="4449785"/>
            <a:ext cx="3029803" cy="2265532"/>
            <a:chOff x="8748215" y="2058375"/>
            <a:chExt cx="2151905" cy="1580306"/>
          </a:xfrm>
        </p:grpSpPr>
        <p:pic>
          <p:nvPicPr>
            <p:cNvPr id="11" name="Picture 2" descr="https://pixabay.com/static/uploads/photo/2013/11/28/11/28/hands-220163_960_72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8215" y="2058375"/>
              <a:ext cx="2151905" cy="15803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http://www.aveneca.com/yes-no-buttons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857" t="26835" r="11128" b="20149"/>
            <a:stretch/>
          </p:blipFill>
          <p:spPr bwMode="auto">
            <a:xfrm>
              <a:off x="9043918" y="2082006"/>
              <a:ext cx="1560498" cy="805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Elipse 7"/>
          <p:cNvSpPr/>
          <p:nvPr/>
        </p:nvSpPr>
        <p:spPr>
          <a:xfrm>
            <a:off x="8980237" y="4449785"/>
            <a:ext cx="1241946" cy="111973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84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198" y="232014"/>
            <a:ext cx="9144000" cy="1749402"/>
          </a:xfr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s-ES" b="1" smtClean="0">
                <a:latin typeface="Century Gothic" panose="020B0502020202020204" pitchFamily="34" charset="0"/>
              </a:rPr>
              <a:t>CLASSIFYING </a:t>
            </a:r>
            <a:r>
              <a:rPr lang="es-ES" b="1" dirty="0" smtClean="0">
                <a:latin typeface="Century Gothic" panose="020B0502020202020204" pitchFamily="34" charset="0"/>
              </a:rPr>
              <a:t>LIVING ORGANISMS</a:t>
            </a:r>
            <a:endParaRPr lang="es-ES" b="1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http://image.slidesharecdn.com/livingthingsonline-130802001335-phpapp02/95/living-things-classification-13-638.jpg?cb=137541214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589" b="3329"/>
          <a:stretch/>
        </p:blipFill>
        <p:spPr bwMode="auto">
          <a:xfrm>
            <a:off x="1209304" y="2579427"/>
            <a:ext cx="5592731" cy="315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arolguze.com/images/evolution/5_kingdom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887"/>
          <a:stretch/>
        </p:blipFill>
        <p:spPr bwMode="auto">
          <a:xfrm>
            <a:off x="6802035" y="2445781"/>
            <a:ext cx="3419475" cy="341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824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74126" y="166047"/>
            <a:ext cx="9144000" cy="9191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latin typeface="Century Gothic" panose="020B0502020202020204" pitchFamily="34" charset="0"/>
              </a:rPr>
              <a:t>Classification</a:t>
            </a:r>
            <a:r>
              <a:rPr lang="es-ES" dirty="0" smtClean="0">
                <a:latin typeface="Century Gothic" panose="020B0502020202020204" pitchFamily="34" charset="0"/>
              </a:rPr>
              <a:t> of living </a:t>
            </a:r>
            <a:r>
              <a:rPr lang="es-ES" dirty="0" err="1" smtClean="0">
                <a:latin typeface="Century Gothic" panose="020B0502020202020204" pitchFamily="34" charset="0"/>
              </a:rPr>
              <a:t>organisms</a:t>
            </a:r>
            <a:r>
              <a:rPr lang="es-ES" dirty="0" smtClean="0">
                <a:latin typeface="Century Gothic" panose="020B0502020202020204" pitchFamily="34" charset="0"/>
              </a:rPr>
              <a:t>. 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59558" y="1528549"/>
            <a:ext cx="928047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i="1" dirty="0" err="1" smtClean="0">
                <a:latin typeface="Century Gothic" panose="020B0502020202020204" pitchFamily="34" charset="0"/>
              </a:rPr>
              <a:t>Why</a:t>
            </a:r>
            <a:r>
              <a:rPr lang="es-ES" sz="2800" i="1" dirty="0" smtClean="0">
                <a:latin typeface="Century Gothic" panose="020B0502020202020204" pitchFamily="34" charset="0"/>
              </a:rPr>
              <a:t> do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we</a:t>
            </a:r>
            <a:r>
              <a:rPr lang="es-ES" sz="2800" i="1" dirty="0" smtClean="0">
                <a:latin typeface="Century Gothic" panose="020B0502020202020204" pitchFamily="34" charset="0"/>
              </a:rPr>
              <a:t>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need</a:t>
            </a:r>
            <a:r>
              <a:rPr lang="es-ES" sz="2800" i="1" dirty="0" smtClean="0">
                <a:latin typeface="Century Gothic" panose="020B0502020202020204" pitchFamily="34" charset="0"/>
              </a:rPr>
              <a:t> to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classify</a:t>
            </a:r>
            <a:r>
              <a:rPr lang="es-ES" sz="2800" i="1" dirty="0" smtClean="0">
                <a:latin typeface="Century Gothic" panose="020B0502020202020204" pitchFamily="34" charset="0"/>
              </a:rPr>
              <a:t> living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organisms</a:t>
            </a:r>
            <a:r>
              <a:rPr lang="es-ES" sz="2800" i="1" dirty="0" smtClean="0">
                <a:latin typeface="Century Gothic" panose="020B0502020202020204" pitchFamily="34" charset="0"/>
              </a:rPr>
              <a:t>?</a:t>
            </a:r>
            <a:endParaRPr lang="es-ES" sz="2800" i="1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 descr="https://s-media-cache-ak0.pinimg.com/736x/af/b7/fc/afb7fc28eeacf354e0769e5f59f3267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488"/>
          <a:stretch/>
        </p:blipFill>
        <p:spPr bwMode="auto">
          <a:xfrm>
            <a:off x="1506703" y="2233497"/>
            <a:ext cx="4184414" cy="412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5691117" y="2422132"/>
            <a:ext cx="6237026" cy="329320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b="1" u="sng" dirty="0" smtClean="0">
                <a:latin typeface="Century Gothic" panose="020B0502020202020204" pitchFamily="34" charset="0"/>
              </a:rPr>
              <a:t>TRADITIONAL CLASSIFICATION</a:t>
            </a:r>
          </a:p>
          <a:p>
            <a:pPr algn="ctr"/>
            <a:r>
              <a:rPr lang="es-ES" sz="2800" dirty="0" smtClean="0">
                <a:latin typeface="Century Gothic" panose="020B0502020202020204" pitchFamily="34" charset="0"/>
              </a:rPr>
              <a:t>5 </a:t>
            </a:r>
            <a:r>
              <a:rPr lang="es-E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KINGDOMS</a:t>
            </a:r>
          </a:p>
          <a:p>
            <a:pPr algn="ctr"/>
            <a:endParaRPr lang="es-ES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MONERA</a:t>
            </a: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PROTOCTISTA</a:t>
            </a: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FUNGI</a:t>
            </a: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PLANTS</a:t>
            </a: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ANIMALS</a:t>
            </a:r>
            <a:endParaRPr lang="es-E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03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dr282zn36sxxg.cloudfront.net/datastreams/f-d%3A400a3e98dec08647bbf006b48e48b9261b282e616ea8695fe475c4c6%2BIMAGE%2BIMAGE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279" y="736932"/>
            <a:ext cx="5794849" cy="481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6114196" y="1466790"/>
            <a:ext cx="5750257" cy="25545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b="1" u="sng" dirty="0" smtClean="0">
                <a:latin typeface="Century Gothic" panose="020B0502020202020204" pitchFamily="34" charset="0"/>
              </a:rPr>
              <a:t>MODERN CLASSIFICATION</a:t>
            </a:r>
          </a:p>
          <a:p>
            <a:pPr algn="ctr"/>
            <a:r>
              <a:rPr lang="es-ES" sz="2800" dirty="0">
                <a:latin typeface="Century Gothic" panose="020B0502020202020204" pitchFamily="34" charset="0"/>
              </a:rPr>
              <a:t>3</a:t>
            </a:r>
            <a:r>
              <a:rPr lang="es-ES" sz="2800" dirty="0" smtClean="0">
                <a:latin typeface="Century Gothic" panose="020B0502020202020204" pitchFamily="34" charset="0"/>
              </a:rPr>
              <a:t> </a:t>
            </a:r>
            <a:r>
              <a:rPr lang="es-E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DOMAINS</a:t>
            </a:r>
          </a:p>
          <a:p>
            <a:pPr algn="ctr"/>
            <a:endParaRPr lang="es-ES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BACTERIA</a:t>
            </a: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ARCHAEA</a:t>
            </a: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EUKARYA</a:t>
            </a:r>
            <a:endParaRPr lang="es-E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51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rqawwasscience.weebly.com/uploads/1/0/8/5/10857298/2329336.jpg?2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3999" y="389459"/>
            <a:ext cx="4525607" cy="591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037230" y="4708478"/>
            <a:ext cx="4599295" cy="192433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Grupo 5"/>
          <p:cNvGrpSpPr/>
          <p:nvPr/>
        </p:nvGrpSpPr>
        <p:grpSpPr>
          <a:xfrm>
            <a:off x="6455386" y="506243"/>
            <a:ext cx="2456601" cy="5681516"/>
            <a:chOff x="6455386" y="506243"/>
            <a:chExt cx="2456601" cy="5681516"/>
          </a:xfrm>
        </p:grpSpPr>
        <p:sp>
          <p:nvSpPr>
            <p:cNvPr id="5" name="CuadroTexto 4"/>
            <p:cNvSpPr txBox="1"/>
            <p:nvPr/>
          </p:nvSpPr>
          <p:spPr>
            <a:xfrm>
              <a:off x="6455389" y="506243"/>
              <a:ext cx="24565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3600" b="1" u="sng" dirty="0" smtClean="0">
                  <a:latin typeface="Century Gothic" panose="020B0502020202020204" pitchFamily="34" charset="0"/>
                </a:rPr>
                <a:t>KING</a:t>
              </a:r>
              <a:endParaRPr lang="es-ES" sz="4400" b="1" u="sng" dirty="0">
                <a:latin typeface="Century Gothic" panose="020B0502020202020204" pitchFamily="34" charset="0"/>
              </a:endParaRP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6455390" y="1322676"/>
              <a:ext cx="24565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3600" b="1" u="sng" dirty="0" smtClean="0">
                  <a:latin typeface="Century Gothic" panose="020B0502020202020204" pitchFamily="34" charset="0"/>
                </a:rPr>
                <a:t>PH</a:t>
              </a:r>
              <a:r>
                <a:rPr lang="es-ES" sz="3600" b="1" u="sng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I</a:t>
              </a:r>
              <a:r>
                <a:rPr lang="es-ES" sz="3600" b="1" u="sng" dirty="0" smtClean="0">
                  <a:latin typeface="Century Gothic" panose="020B0502020202020204" pitchFamily="34" charset="0"/>
                </a:rPr>
                <a:t>L</a:t>
              </a:r>
              <a:r>
                <a:rPr lang="es-ES" sz="3600" dirty="0" smtClean="0">
                  <a:latin typeface="Century Gothic" panose="020B0502020202020204" pitchFamily="34" charset="0"/>
                </a:rPr>
                <a:t>LIP</a:t>
              </a:r>
              <a:endParaRPr lang="es-ES" sz="3600" dirty="0">
                <a:latin typeface="Century Gothic" panose="020B0502020202020204" pitchFamily="34" charset="0"/>
              </a:endParaRP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6455389" y="2213287"/>
              <a:ext cx="24565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3600" b="1" u="sng" dirty="0" smtClean="0">
                  <a:latin typeface="Century Gothic" panose="020B0502020202020204" pitchFamily="34" charset="0"/>
                </a:rPr>
                <a:t>C</a:t>
              </a:r>
              <a:r>
                <a:rPr lang="es-ES" sz="3600" dirty="0" smtClean="0">
                  <a:latin typeface="Century Gothic" panose="020B0502020202020204" pitchFamily="34" charset="0"/>
                </a:rPr>
                <a:t>AME</a:t>
              </a:r>
              <a:endParaRPr lang="es-ES" sz="360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6455388" y="3092129"/>
              <a:ext cx="24565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3600" b="1" u="sng" dirty="0" smtClean="0">
                  <a:latin typeface="Century Gothic" panose="020B0502020202020204" pitchFamily="34" charset="0"/>
                </a:rPr>
                <a:t>O</a:t>
              </a:r>
              <a:r>
                <a:rPr lang="es-ES" sz="3600" dirty="0" smtClean="0">
                  <a:latin typeface="Century Gothic" panose="020B0502020202020204" pitchFamily="34" charset="0"/>
                </a:rPr>
                <a:t>VER</a:t>
              </a:r>
              <a:endParaRPr lang="es-ES" sz="3600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6455387" y="3908562"/>
              <a:ext cx="24565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3600" b="1" u="sng" dirty="0" smtClean="0">
                  <a:latin typeface="Century Gothic" panose="020B0502020202020204" pitchFamily="34" charset="0"/>
                </a:rPr>
                <a:t>F</a:t>
              </a:r>
              <a:r>
                <a:rPr lang="es-ES" sz="3600" dirty="0" smtClean="0">
                  <a:latin typeface="Century Gothic" panose="020B0502020202020204" pitchFamily="34" charset="0"/>
                </a:rPr>
                <a:t>ROM</a:t>
              </a:r>
              <a:endParaRPr lang="es-ES" sz="44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6455386" y="4724995"/>
              <a:ext cx="24565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3600" b="1" u="sng" dirty="0" smtClean="0">
                  <a:latin typeface="Century Gothic" panose="020B0502020202020204" pitchFamily="34" charset="0"/>
                </a:rPr>
                <a:t>G</a:t>
              </a:r>
              <a:r>
                <a:rPr lang="es-ES" sz="3600" dirty="0" smtClean="0">
                  <a:latin typeface="Century Gothic" panose="020B0502020202020204" pitchFamily="34" charset="0"/>
                </a:rPr>
                <a:t>REAT </a:t>
              </a:r>
              <a:endParaRPr lang="es-ES" sz="44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6455386" y="5541428"/>
              <a:ext cx="24565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3600" b="1" u="sng" dirty="0" smtClean="0">
                  <a:latin typeface="Century Gothic" panose="020B0502020202020204" pitchFamily="34" charset="0"/>
                </a:rPr>
                <a:t>SP</a:t>
              </a:r>
              <a:r>
                <a:rPr lang="es-ES" sz="3600" dirty="0" smtClean="0">
                  <a:latin typeface="Century Gothic" panose="020B0502020202020204" pitchFamily="34" charset="0"/>
                </a:rPr>
                <a:t>AIN</a:t>
              </a:r>
              <a:endParaRPr lang="es-ES" sz="4400" dirty="0">
                <a:latin typeface="Century Gothic" panose="020B0502020202020204" pitchFamily="34" charset="0"/>
              </a:endParaRPr>
            </a:p>
          </p:txBody>
        </p:sp>
      </p:grpSp>
      <p:cxnSp>
        <p:nvCxnSpPr>
          <p:cNvPr id="16" name="Conector recto de flecha 15"/>
          <p:cNvCxnSpPr/>
          <p:nvPr/>
        </p:nvCxnSpPr>
        <p:spPr>
          <a:xfrm>
            <a:off x="5636525" y="6469039"/>
            <a:ext cx="4012442" cy="27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9826388" y="5886202"/>
            <a:ext cx="2229134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entury Gothic" panose="020B0502020202020204" pitchFamily="34" charset="0"/>
              </a:rPr>
              <a:t>SCIENTIFIC NAMES</a:t>
            </a:r>
            <a:endParaRPr lang="es-E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08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74126" y="166047"/>
            <a:ext cx="9144000" cy="9191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latin typeface="Century Gothic" panose="020B0502020202020204" pitchFamily="34" charset="0"/>
              </a:rPr>
              <a:t>Scientific</a:t>
            </a:r>
            <a:r>
              <a:rPr lang="es-ES" dirty="0" smtClean="0">
                <a:latin typeface="Century Gothic" panose="020B0502020202020204" pitchFamily="34" charset="0"/>
              </a:rPr>
              <a:t> </a:t>
            </a:r>
            <a:r>
              <a:rPr lang="es-ES" dirty="0" err="1" smtClean="0">
                <a:latin typeface="Century Gothic" panose="020B0502020202020204" pitchFamily="34" charset="0"/>
              </a:rPr>
              <a:t>names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59557" y="1528549"/>
            <a:ext cx="10590663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i="1" dirty="0" err="1" smtClean="0">
                <a:latin typeface="Century Gothic" panose="020B0502020202020204" pitchFamily="34" charset="0"/>
              </a:rPr>
              <a:t>How</a:t>
            </a:r>
            <a:r>
              <a:rPr lang="es-ES" sz="2800" i="1" dirty="0" smtClean="0">
                <a:latin typeface="Century Gothic" panose="020B0502020202020204" pitchFamily="34" charset="0"/>
              </a:rPr>
              <a:t> do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we</a:t>
            </a:r>
            <a:r>
              <a:rPr lang="es-ES" sz="2800" i="1" dirty="0" smtClean="0">
                <a:latin typeface="Century Gothic" panose="020B0502020202020204" pitchFamily="34" charset="0"/>
              </a:rPr>
              <a:t>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call</a:t>
            </a:r>
            <a:r>
              <a:rPr lang="es-ES" sz="2800" i="1" dirty="0" smtClean="0">
                <a:latin typeface="Century Gothic" panose="020B0502020202020204" pitchFamily="34" charset="0"/>
              </a:rPr>
              <a:t>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the</a:t>
            </a:r>
            <a:r>
              <a:rPr lang="es-ES" sz="2800" i="1" dirty="0" smtClean="0">
                <a:latin typeface="Century Gothic" panose="020B0502020202020204" pitchFamily="34" charset="0"/>
              </a:rPr>
              <a:t> animal in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the</a:t>
            </a:r>
            <a:r>
              <a:rPr lang="es-ES" sz="2800" i="1" dirty="0" smtClean="0">
                <a:latin typeface="Century Gothic" panose="020B0502020202020204" pitchFamily="34" charset="0"/>
              </a:rPr>
              <a:t>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picture</a:t>
            </a:r>
            <a:r>
              <a:rPr lang="es-ES" sz="2800" i="1" dirty="0" smtClean="0">
                <a:latin typeface="Century Gothic" panose="020B0502020202020204" pitchFamily="34" charset="0"/>
              </a:rPr>
              <a:t>?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Tell</a:t>
            </a:r>
            <a:r>
              <a:rPr lang="es-ES" sz="2800" i="1" dirty="0" smtClean="0">
                <a:latin typeface="Century Gothic" panose="020B0502020202020204" pitchFamily="34" charset="0"/>
              </a:rPr>
              <a:t> me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different</a:t>
            </a:r>
            <a:r>
              <a:rPr lang="es-ES" sz="2800" i="1" dirty="0" smtClean="0">
                <a:latin typeface="Century Gothic" panose="020B0502020202020204" pitchFamily="34" charset="0"/>
              </a:rPr>
              <a:t>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names</a:t>
            </a:r>
            <a:r>
              <a:rPr lang="es-ES" sz="2800" i="1" dirty="0" smtClean="0">
                <a:latin typeface="Century Gothic" panose="020B0502020202020204" pitchFamily="34" charset="0"/>
              </a:rPr>
              <a:t>. </a:t>
            </a:r>
            <a:endParaRPr lang="es-ES" sz="2800" i="1" dirty="0">
              <a:latin typeface="Century Gothic" panose="020B0502020202020204" pitchFamily="34" charset="0"/>
            </a:endParaRPr>
          </a:p>
        </p:txBody>
      </p:sp>
      <p:pic>
        <p:nvPicPr>
          <p:cNvPr id="6148" name="Picture 4" descr="http://www.revistaialimentos.com.co/uploads/images/ediciones/edicion31/posible-desabastecimiento-de-carne-de-cerdo-en-el-mund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9908" y="2653753"/>
            <a:ext cx="4771267" cy="383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7206018" y="3240999"/>
            <a:ext cx="4412775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>
                <a:latin typeface="Century Gothic" panose="020B0502020202020204" pitchFamily="34" charset="0"/>
              </a:rPr>
              <a:t>Common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names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change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depending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on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the</a:t>
            </a:r>
            <a:r>
              <a:rPr lang="es-ES" sz="2400" dirty="0" smtClean="0">
                <a:latin typeface="Century Gothic" panose="020B0502020202020204" pitchFamily="34" charset="0"/>
              </a:rPr>
              <a:t> place.</a:t>
            </a:r>
          </a:p>
          <a:p>
            <a:pPr algn="ctr"/>
            <a:endParaRPr lang="es-ES" sz="2400" dirty="0" smtClean="0">
              <a:latin typeface="Century Gothic" panose="020B0502020202020204" pitchFamily="34" charset="0"/>
            </a:endParaRPr>
          </a:p>
          <a:p>
            <a:pPr algn="ctr"/>
            <a:r>
              <a:rPr lang="es-ES" sz="2400" dirty="0" err="1" smtClean="0">
                <a:latin typeface="Century Gothic" panose="020B0502020202020204" pitchFamily="34" charset="0"/>
              </a:rPr>
              <a:t>Scientific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names</a:t>
            </a:r>
            <a:r>
              <a:rPr lang="es-ES" sz="2400" dirty="0" smtClean="0">
                <a:latin typeface="Century Gothic" panose="020B0502020202020204" pitchFamily="34" charset="0"/>
              </a:rPr>
              <a:t> are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the</a:t>
            </a:r>
            <a:r>
              <a:rPr lang="es-ES" sz="2400" b="1" dirty="0" smtClean="0"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same</a:t>
            </a:r>
            <a:r>
              <a:rPr lang="es-ES" sz="2400" b="1" dirty="0" smtClean="0"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all</a:t>
            </a:r>
            <a:r>
              <a:rPr lang="es-ES" sz="2400" b="1" dirty="0" smtClean="0"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over</a:t>
            </a:r>
            <a:r>
              <a:rPr lang="es-ES" sz="2400" b="1" dirty="0" smtClean="0"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the</a:t>
            </a:r>
            <a:r>
              <a:rPr lang="es-ES" sz="2400" b="1" dirty="0" smtClean="0"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world</a:t>
            </a:r>
            <a:r>
              <a:rPr lang="es-ES" sz="2400" b="1" dirty="0" smtClean="0">
                <a:latin typeface="Century Gothic" panose="020B0502020202020204" pitchFamily="34" charset="0"/>
              </a:rPr>
              <a:t>. 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470244" y="6165232"/>
            <a:ext cx="438093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>
                <a:latin typeface="Century Gothic" panose="020B0502020202020204" pitchFamily="34" charset="0"/>
              </a:rPr>
              <a:t>Common</a:t>
            </a:r>
            <a:r>
              <a:rPr lang="es-ES" dirty="0" smtClean="0">
                <a:latin typeface="Century Gothic" panose="020B0502020202020204" pitchFamily="34" charset="0"/>
              </a:rPr>
              <a:t> </a:t>
            </a:r>
            <a:r>
              <a:rPr lang="es-ES" dirty="0" err="1" smtClean="0">
                <a:latin typeface="Century Gothic" panose="020B0502020202020204" pitchFamily="34" charset="0"/>
              </a:rPr>
              <a:t>name</a:t>
            </a:r>
            <a:r>
              <a:rPr lang="es-ES" dirty="0" smtClean="0">
                <a:latin typeface="Century Gothic" panose="020B0502020202020204" pitchFamily="34" charset="0"/>
              </a:rPr>
              <a:t>: </a:t>
            </a:r>
            <a:r>
              <a:rPr lang="es-ES" dirty="0" err="1" smtClean="0">
                <a:latin typeface="Century Gothic" panose="020B0502020202020204" pitchFamily="34" charset="0"/>
              </a:rPr>
              <a:t>Pig</a:t>
            </a:r>
            <a:endParaRPr lang="es-ES" dirty="0" smtClean="0">
              <a:latin typeface="Century Gothic" panose="020B0502020202020204" pitchFamily="34" charset="0"/>
            </a:endParaRPr>
          </a:p>
          <a:p>
            <a:r>
              <a:rPr lang="es-ES" dirty="0" err="1" smtClean="0">
                <a:latin typeface="Century Gothic" panose="020B0502020202020204" pitchFamily="34" charset="0"/>
              </a:rPr>
              <a:t>Scientific</a:t>
            </a:r>
            <a:r>
              <a:rPr lang="es-ES" dirty="0" smtClean="0">
                <a:latin typeface="Century Gothic" panose="020B0502020202020204" pitchFamily="34" charset="0"/>
              </a:rPr>
              <a:t> </a:t>
            </a:r>
            <a:r>
              <a:rPr lang="es-ES" dirty="0" err="1" smtClean="0">
                <a:latin typeface="Century Gothic" panose="020B0502020202020204" pitchFamily="34" charset="0"/>
              </a:rPr>
              <a:t>name</a:t>
            </a:r>
            <a:r>
              <a:rPr lang="es-ES" dirty="0" smtClean="0">
                <a:latin typeface="Century Gothic" panose="020B0502020202020204" pitchFamily="34" charset="0"/>
              </a:rPr>
              <a:t>: </a:t>
            </a:r>
            <a:r>
              <a:rPr lang="es-ES" i="1" dirty="0" smtClean="0">
                <a:latin typeface="Century Gothic" panose="020B0502020202020204" pitchFamily="34" charset="0"/>
              </a:rPr>
              <a:t>Sus </a:t>
            </a:r>
            <a:r>
              <a:rPr lang="es-ES" i="1" dirty="0" err="1" smtClean="0">
                <a:latin typeface="Century Gothic" panose="020B0502020202020204" pitchFamily="34" charset="0"/>
              </a:rPr>
              <a:t>scrofa</a:t>
            </a:r>
            <a:r>
              <a:rPr lang="es-ES" i="1" dirty="0" smtClean="0">
                <a:latin typeface="Century Gothic" panose="020B0502020202020204" pitchFamily="34" charset="0"/>
              </a:rPr>
              <a:t> domestica</a:t>
            </a:r>
            <a:endParaRPr lang="es-ES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63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7272" y="1637732"/>
            <a:ext cx="10317708" cy="830997"/>
          </a:xfrm>
          <a:prstGeom prst="rect">
            <a:avLst/>
          </a:prstGeom>
          <a:solidFill>
            <a:srgbClr val="FF9999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Century Gothic" panose="020B0502020202020204" pitchFamily="34" charset="0"/>
              </a:rPr>
              <a:t>A </a:t>
            </a:r>
            <a:r>
              <a:rPr lang="es-ES" sz="2400" b="1" u="sng" dirty="0" err="1" smtClean="0">
                <a:latin typeface="Century Gothic" panose="020B0502020202020204" pitchFamily="34" charset="0"/>
              </a:rPr>
              <a:t>species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is</a:t>
            </a:r>
            <a:r>
              <a:rPr lang="es-ES" sz="2400" dirty="0" smtClean="0">
                <a:latin typeface="Century Gothic" panose="020B0502020202020204" pitchFamily="34" charset="0"/>
              </a:rPr>
              <a:t> a </a:t>
            </a:r>
            <a:r>
              <a:rPr lang="es-ES" sz="2400" dirty="0" err="1" smtClean="0">
                <a:latin typeface="Century Gothic" panose="020B0502020202020204" pitchFamily="34" charset="0"/>
              </a:rPr>
              <a:t>group</a:t>
            </a:r>
            <a:r>
              <a:rPr lang="es-ES" sz="2400" dirty="0" smtClean="0">
                <a:latin typeface="Century Gothic" panose="020B0502020202020204" pitchFamily="34" charset="0"/>
              </a:rPr>
              <a:t> of individual </a:t>
            </a:r>
            <a:r>
              <a:rPr lang="es-ES" sz="2400" dirty="0" err="1" smtClean="0">
                <a:latin typeface="Century Gothic" panose="020B0502020202020204" pitchFamily="34" charset="0"/>
              </a:rPr>
              <a:t>with</a:t>
            </a:r>
            <a:r>
              <a:rPr lang="es-ES" sz="2400" dirty="0" smtClean="0">
                <a:latin typeface="Century Gothic" panose="020B0502020202020204" pitchFamily="34" charset="0"/>
              </a:rPr>
              <a:t> similar </a:t>
            </a:r>
            <a:r>
              <a:rPr lang="es-ES" sz="2400" dirty="0" err="1" smtClean="0">
                <a:latin typeface="Century Gothic" panose="020B0502020202020204" pitchFamily="34" charset="0"/>
              </a:rPr>
              <a:t>characteristics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which</a:t>
            </a:r>
            <a:r>
              <a:rPr lang="es-ES" sz="2400" dirty="0" smtClean="0">
                <a:latin typeface="Century Gothic" panose="020B0502020202020204" pitchFamily="34" charset="0"/>
              </a:rPr>
              <a:t> can </a:t>
            </a:r>
            <a:r>
              <a:rPr lang="es-ES" sz="2400" dirty="0" err="1" smtClean="0">
                <a:latin typeface="Century Gothic" panose="020B0502020202020204" pitchFamily="34" charset="0"/>
              </a:rPr>
              <a:t>interbreed</a:t>
            </a:r>
            <a:r>
              <a:rPr lang="es-ES" sz="2400" dirty="0" smtClean="0">
                <a:latin typeface="Century Gothic" panose="020B0502020202020204" pitchFamily="34" charset="0"/>
              </a:rPr>
              <a:t> and produce </a:t>
            </a:r>
            <a:r>
              <a:rPr lang="es-ES" sz="2400" dirty="0" err="1" smtClean="0">
                <a:latin typeface="Century Gothic" panose="020B0502020202020204" pitchFamily="34" charset="0"/>
              </a:rPr>
              <a:t>fertile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offspring</a:t>
            </a:r>
            <a:r>
              <a:rPr lang="es-ES" sz="2400" dirty="0" smtClean="0">
                <a:latin typeface="Century Gothic" panose="020B0502020202020204" pitchFamily="34" charset="0"/>
              </a:rPr>
              <a:t>.</a:t>
            </a:r>
            <a:endParaRPr lang="es-ES" sz="2400" dirty="0">
              <a:latin typeface="Century Gothic" panose="020B0502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74126" y="166047"/>
            <a:ext cx="9144000" cy="9191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latin typeface="Century Gothic" panose="020B0502020202020204" pitchFamily="34" charset="0"/>
              </a:rPr>
              <a:t>Scientific</a:t>
            </a:r>
            <a:r>
              <a:rPr lang="es-ES" dirty="0" smtClean="0">
                <a:latin typeface="Century Gothic" panose="020B0502020202020204" pitchFamily="34" charset="0"/>
              </a:rPr>
              <a:t> </a:t>
            </a:r>
            <a:r>
              <a:rPr lang="es-ES" dirty="0" err="1" smtClean="0">
                <a:latin typeface="Century Gothic" panose="020B0502020202020204" pitchFamily="34" charset="0"/>
              </a:rPr>
              <a:t>names</a:t>
            </a:r>
            <a:endParaRPr lang="es-ES" dirty="0">
              <a:latin typeface="Century Gothic" panose="020B0502020202020204" pitchFamily="34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532831" y="3021250"/>
            <a:ext cx="7409598" cy="1138773"/>
            <a:chOff x="2170562" y="3234518"/>
            <a:chExt cx="7409598" cy="1138773"/>
          </a:xfrm>
        </p:grpSpPr>
        <p:sp>
          <p:nvSpPr>
            <p:cNvPr id="2" name="CuadroTexto 1"/>
            <p:cNvSpPr txBox="1"/>
            <p:nvPr/>
          </p:nvSpPr>
          <p:spPr>
            <a:xfrm>
              <a:off x="2170562" y="3234518"/>
              <a:ext cx="2715905" cy="113877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dirty="0" smtClean="0">
                  <a:latin typeface="Century Gothic" panose="020B0502020202020204" pitchFamily="34" charset="0"/>
                </a:rPr>
                <a:t>FIRST WORD</a:t>
              </a:r>
            </a:p>
            <a:p>
              <a:pPr algn="ctr"/>
              <a:r>
                <a:rPr lang="es-ES" sz="4000" b="1" i="1" u="sng" dirty="0" err="1" smtClean="0">
                  <a:latin typeface="Century Gothic" panose="020B0502020202020204" pitchFamily="34" charset="0"/>
                </a:rPr>
                <a:t>G</a:t>
              </a:r>
              <a:r>
                <a:rPr lang="es-ES" sz="4000" i="1" dirty="0" err="1" smtClean="0">
                  <a:latin typeface="Century Gothic" panose="020B0502020202020204" pitchFamily="34" charset="0"/>
                </a:rPr>
                <a:t>enus</a:t>
              </a:r>
              <a:endParaRPr lang="es-ES" sz="28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6184142" y="3234518"/>
              <a:ext cx="3396018" cy="113877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dirty="0" smtClean="0">
                  <a:latin typeface="Century Gothic" panose="020B0502020202020204" pitchFamily="34" charset="0"/>
                </a:rPr>
                <a:t>SECOND WORD</a:t>
              </a:r>
            </a:p>
            <a:p>
              <a:pPr algn="ctr"/>
              <a:r>
                <a:rPr lang="es-ES" sz="4000" b="1" i="1" u="sng" dirty="0" err="1" smtClean="0">
                  <a:latin typeface="Century Gothic" panose="020B0502020202020204" pitchFamily="34" charset="0"/>
                </a:rPr>
                <a:t>s</a:t>
              </a:r>
              <a:r>
                <a:rPr lang="es-ES" sz="4000" i="1" dirty="0" err="1" smtClean="0">
                  <a:latin typeface="Century Gothic" panose="020B0502020202020204" pitchFamily="34" charset="0"/>
                </a:rPr>
                <a:t>pecies</a:t>
              </a:r>
              <a:endParaRPr lang="es-ES" sz="28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7" name="Cruz 6"/>
            <p:cNvSpPr/>
            <p:nvPr/>
          </p:nvSpPr>
          <p:spPr>
            <a:xfrm>
              <a:off x="5173639" y="3469534"/>
              <a:ext cx="723331" cy="668740"/>
            </a:xfrm>
            <a:prstGeom prst="plus">
              <a:avLst>
                <a:gd name="adj" fmla="val 39286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7172" name="Picture 4" descr="http://empresayeconomia.republica.com/files/2015/01/lince_iberico-680x4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0989" y="3925006"/>
            <a:ext cx="3411703" cy="2272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o 10"/>
          <p:cNvGrpSpPr/>
          <p:nvPr/>
        </p:nvGrpSpPr>
        <p:grpSpPr>
          <a:xfrm>
            <a:off x="887104" y="4585648"/>
            <a:ext cx="6649303" cy="584775"/>
            <a:chOff x="887104" y="4585648"/>
            <a:chExt cx="6649303" cy="58477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" name="CuadroTexto 9"/>
            <p:cNvSpPr txBox="1"/>
            <p:nvPr/>
          </p:nvSpPr>
          <p:spPr>
            <a:xfrm>
              <a:off x="887104" y="4585648"/>
              <a:ext cx="1965278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i="1" u="sng" dirty="0" smtClean="0">
                  <a:latin typeface="Century Gothic" panose="020B0502020202020204" pitchFamily="34" charset="0"/>
                </a:rPr>
                <a:t>L</a:t>
              </a:r>
              <a:r>
                <a:rPr lang="es-ES" sz="3200" i="1" dirty="0" smtClean="0">
                  <a:latin typeface="Century Gothic" panose="020B0502020202020204" pitchFamily="34" charset="0"/>
                </a:rPr>
                <a:t>ynx</a:t>
              </a:r>
              <a:endParaRPr lang="es-ES" sz="32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5174775" y="4585648"/>
              <a:ext cx="2361632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i="1" u="sng" dirty="0" err="1" smtClean="0">
                  <a:latin typeface="Century Gothic" panose="020B0502020202020204" pitchFamily="34" charset="0"/>
                </a:rPr>
                <a:t>p</a:t>
              </a:r>
              <a:r>
                <a:rPr lang="es-ES" sz="3200" i="1" dirty="0" err="1" smtClean="0">
                  <a:latin typeface="Century Gothic" panose="020B0502020202020204" pitchFamily="34" charset="0"/>
                </a:rPr>
                <a:t>ardinus</a:t>
              </a:r>
              <a:endParaRPr lang="es-ES" sz="3200" i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4" name="Rectángulo 13"/>
          <p:cNvSpPr/>
          <p:nvPr/>
        </p:nvSpPr>
        <p:spPr>
          <a:xfrm>
            <a:off x="354842" y="2894354"/>
            <a:ext cx="7765576" cy="144563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2314550" y="5416083"/>
            <a:ext cx="3372135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i="1" dirty="0">
                <a:latin typeface="Century Gothic" panose="020B0502020202020204" pitchFamily="34" charset="0"/>
              </a:rPr>
              <a:t>Lynx </a:t>
            </a:r>
            <a:r>
              <a:rPr lang="es-ES" sz="3200" i="1" dirty="0" err="1">
                <a:latin typeface="Century Gothic" panose="020B0502020202020204" pitchFamily="34" charset="0"/>
              </a:rPr>
              <a:t>pardinus</a:t>
            </a:r>
            <a:endParaRPr lang="es-ES" sz="32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0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674126" y="166047"/>
            <a:ext cx="9144000" cy="9191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latin typeface="Century Gothic" panose="020B0502020202020204" pitchFamily="34" charset="0"/>
              </a:rPr>
              <a:t>Scientific</a:t>
            </a:r>
            <a:r>
              <a:rPr lang="es-ES" dirty="0" smtClean="0">
                <a:latin typeface="Century Gothic" panose="020B0502020202020204" pitchFamily="34" charset="0"/>
              </a:rPr>
              <a:t> </a:t>
            </a:r>
            <a:r>
              <a:rPr lang="es-ES" dirty="0" err="1" smtClean="0">
                <a:latin typeface="Century Gothic" panose="020B0502020202020204" pitchFamily="34" charset="0"/>
              </a:rPr>
              <a:t>names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59558" y="1250991"/>
            <a:ext cx="203351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entury Gothic" panose="020B0502020202020204" pitchFamily="34" charset="0"/>
              </a:rPr>
              <a:t>EXERCISES </a:t>
            </a:r>
            <a:endParaRPr lang="es-ES" sz="28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9879241"/>
              </p:ext>
            </p:extLst>
          </p:nvPr>
        </p:nvGraphicFramePr>
        <p:xfrm>
          <a:off x="791569" y="1901940"/>
          <a:ext cx="10617960" cy="4956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5965"/>
                <a:gridCol w="1132765"/>
                <a:gridCol w="1310185"/>
                <a:gridCol w="1610436"/>
                <a:gridCol w="1378423"/>
                <a:gridCol w="131018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Picture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Genus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Species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Scientific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name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Common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name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Kingdom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Bellis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perennis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</a:tr>
              <a:tr h="1389900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Ulva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lactuca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544629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Homo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sapiens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s://upload.wikimedia.org/wikipedia/commons/thumb/c/cf/Meersalat-Ulva-lactuca.jpg/250px-Meersalat-Ulva-lactu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4982" y="3786751"/>
            <a:ext cx="1620616" cy="1147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Ty1kOo5Uu5_uQd7srKhHPEf6AMYP94XCqhxIPb1BIiAsicEiicf2xu5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6694" y="2590940"/>
            <a:ext cx="1352763" cy="108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garuyo.com/web/media/images/images/Ni%C3%B1o%20chistes.jpg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163" b="12359"/>
          <a:stretch/>
        </p:blipFill>
        <p:spPr bwMode="auto">
          <a:xfrm>
            <a:off x="1965246" y="5157988"/>
            <a:ext cx="1417372" cy="153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818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173</Words>
  <Application>Microsoft Office PowerPoint</Application>
  <PresentationFormat>Personalizado</PresentationFormat>
  <Paragraphs>68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CLASSIFYING LIVING ORGANISMS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MICROORGANISMS</dc:title>
  <dc:creator>Marina</dc:creator>
  <cp:lastModifiedBy>EDUCALOGIN</cp:lastModifiedBy>
  <cp:revision>61</cp:revision>
  <dcterms:created xsi:type="dcterms:W3CDTF">2016-03-15T16:25:16Z</dcterms:created>
  <dcterms:modified xsi:type="dcterms:W3CDTF">2016-05-09T11:14:17Z</dcterms:modified>
</cp:coreProperties>
</file>