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5" name="Shape 75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surgency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en.wikipedia.org/wiki/Warlor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witness.org/campaigns/corruption/oil-gas-and-mining/afghanista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lobalwitness.org/campaigns/environment/forests/illegal-logging/burma" TargetMode="External"/><Relationship Id="rId4" Type="http://schemas.openxmlformats.org/officeDocument/2006/relationships/hyperlink" Target="http://www.globalwitness.org/campaigns/conflict/conflict-diamonds/zimbabw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Video_game_systems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en.wikipedia.org/wiki/Platinum" TargetMode="External"/><Relationship Id="rId7" Type="http://schemas.openxmlformats.org/officeDocument/2006/relationships/hyperlink" Target="http://en.wikipedia.org/wiki/DVD_player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obile_phone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en.wikipedia.org/wiki/Electronics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en.wikipedia.org/wiki/Tantalum_capacitor" TargetMode="External"/><Relationship Id="rId9" Type="http://schemas.openxmlformats.org/officeDocument/2006/relationships/hyperlink" Target="http://en.wikipedia.org/wiki/Personal_computer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685800" y="314150"/>
            <a:ext cx="7772400" cy="2864400"/>
          </a:xfrm>
          <a:prstGeom prst="rect">
            <a:avLst/>
          </a:prstGeom>
          <a:ln w="9525" cap="flat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9600"/>
              <a:t>Conflict Minerals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906250" y="2013325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 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00" y="31785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625" y="3249987"/>
            <a:ext cx="31432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5200" y="3178550"/>
            <a:ext cx="244792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312800"/>
            <a:ext cx="8229600" cy="70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Diamonds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625524"/>
            <a:ext cx="8229600" cy="415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Jewelry</a:t>
            </a:r>
          </a:p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Grinding wheels, saw blades</a:t>
            </a:r>
            <a:r>
              <a:rPr lang="en-GB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GB" sz="1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drill bits</a:t>
            </a:r>
            <a:r>
              <a:rPr lang="en-GB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30200" rtl="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Ground into a powder and made into a diamond paste that is used for </a:t>
            </a:r>
            <a:r>
              <a:rPr lang="en-GB" sz="16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polishing or for very fine grinding</a:t>
            </a: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30200" rtl="0">
              <a:spcBef>
                <a:spcPts val="0"/>
              </a:spcBef>
              <a:buClr>
                <a:srgbClr val="555555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Diamond windows and used to cover openings in </a:t>
            </a:r>
            <a:r>
              <a:rPr lang="en-GB" sz="16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lasers, x-ray machines </a:t>
            </a: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sz="16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vacuum chambers</a:t>
            </a: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. They are transparent, very durable and resistant to heat and abrasion. </a:t>
            </a:r>
          </a:p>
          <a:p>
            <a:pPr marL="457200" lvl="0" indent="-330200" rtl="0">
              <a:spcBef>
                <a:spcPts val="0"/>
              </a:spcBef>
              <a:buClr>
                <a:srgbClr val="555555"/>
              </a:buClr>
              <a:buSzPct val="100000"/>
              <a:buFont typeface="Arial"/>
              <a:buChar char="-"/>
            </a:pPr>
            <a:r>
              <a:rPr lang="en-GB" sz="16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Diamond speaker domes</a:t>
            </a: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enhance the performance of high quality speakers.</a:t>
            </a:r>
          </a:p>
          <a:p>
            <a:pPr marL="457200" lvl="0" indent="-330200" rtl="0">
              <a:spcBef>
                <a:spcPts val="0"/>
              </a:spcBef>
              <a:buClr>
                <a:srgbClr val="555555"/>
              </a:buClr>
              <a:buSzPct val="100000"/>
              <a:buFont typeface="Arial"/>
              <a:buChar char="-"/>
            </a:pPr>
            <a:r>
              <a:rPr lang="en-GB" sz="16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Heat sinks</a:t>
            </a: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- It is used to conduct heat away from the heat sensitive-parts of high performance microelectronics.</a:t>
            </a:r>
          </a:p>
          <a:p>
            <a:pPr marL="457200" lvl="0" indent="-330200">
              <a:spcBef>
                <a:spcPts val="0"/>
              </a:spcBef>
              <a:buClr>
                <a:srgbClr val="555555"/>
              </a:buClr>
              <a:buSzPct val="100000"/>
              <a:buFont typeface="Arial"/>
              <a:buChar char="-"/>
            </a:pPr>
            <a:r>
              <a:rPr lang="en-GB" sz="160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Low friction microbearings</a:t>
            </a:r>
            <a:r>
              <a:rPr lang="en-GB" sz="1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-   are needed in tiny mechanical devices. Just as some watches have jewel bearings in their movements diamonds 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50" y="3795700"/>
            <a:ext cx="1159750" cy="11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75" y="3795707"/>
            <a:ext cx="1659399" cy="123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6350" y="3834912"/>
            <a:ext cx="1742793" cy="11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5849" y="3579497"/>
            <a:ext cx="1222875" cy="14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3300" y="3927950"/>
            <a:ext cx="1807150" cy="106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55623"/>
            <a:ext cx="8229600" cy="165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Conflict Diamonds - ¨Blood¨ Diamonds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/>
              <a:t>diamonds mined in a war zone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sold to finance an </a:t>
            </a:r>
            <a:r>
              <a:rPr lang="en-GB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insurgency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, an invading army's war efforts, or a </a:t>
            </a:r>
            <a:r>
              <a:rPr lang="en-GB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warlord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's activity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988675"/>
            <a:ext cx="26003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5175" y="2964862"/>
            <a:ext cx="25336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1700" y="2964875"/>
            <a:ext cx="27051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508324"/>
            <a:ext cx="8229600" cy="115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Where are these minerals found?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 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50" y="1488800"/>
            <a:ext cx="666750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325" y="142574"/>
            <a:ext cx="7255342" cy="48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875" y="97937"/>
            <a:ext cx="6107975" cy="49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How can we stop the conflict?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/>
              <a:t>Regulations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/>
              <a:t>Law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/>
              <a:t>Labelling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/>
              <a:t>Companies must operate responsibly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99525"/>
            <a:ext cx="2452549" cy="16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150" y="3299525"/>
            <a:ext cx="2170994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350" y="3299525"/>
            <a:ext cx="1648026" cy="16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3575" y="3374412"/>
            <a:ext cx="198120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55624"/>
            <a:ext cx="8229600" cy="1509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Where are conflict minerals found?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64825"/>
            <a:ext cx="8229600" cy="32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source minerals from conflict-affected and high-risk areas around the world. Minerals, precious stones and other natural resources have funded violence in </a:t>
            </a:r>
            <a:r>
              <a:rPr lang="en-GB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Colombia</a:t>
            </a: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b="1">
                <a:solidFill>
                  <a:srgbClr val="252527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Afghanistan</a:t>
            </a: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GB" sz="2600" b="1">
                <a:solidFill>
                  <a:srgbClr val="252527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Zimbabwe</a:t>
            </a: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b="1">
                <a:solidFill>
                  <a:srgbClr val="252527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Burma</a:t>
            </a: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en-GB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African Republic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 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25" y="104775"/>
            <a:ext cx="430530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55623"/>
            <a:ext cx="8229600" cy="150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Act Responsibly &amp; Know What You are Buying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375" y="1743725"/>
            <a:ext cx="3953549" cy="29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What are Conflict Minerals?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337" y="1548500"/>
            <a:ext cx="57816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Conflict Minerals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753000"/>
            <a:ext cx="8229600" cy="317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36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Conflict minerals are minerals mined in conditions of armed conflict and human rights abuses, and which are sold or traded by armed groups.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420149"/>
            <a:ext cx="8229600" cy="133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Tantalum, Tin, Tungsten, Gold and Diamonds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74750" y="16851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25" y="2128575"/>
            <a:ext cx="6927650" cy="20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150" y="2665803"/>
            <a:ext cx="1846199" cy="142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8150" y="2128575"/>
            <a:ext cx="1428750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Tantalum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Tantalum is highly corrosion-resistant.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Tantalum is used to make minor components in 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alloys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airplane components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The chemical inertness of tantalum makes it a valuable substance for 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laboratory equipment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substitute for </a:t>
            </a:r>
            <a:r>
              <a:rPr lang="en-GB" sz="1800" b="1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platinum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Tantalum is also used for 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medical implants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bone repair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Its main use today is in </a:t>
            </a:r>
            <a:r>
              <a:rPr lang="en-GB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tantalum capacitors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GB" sz="1800" b="1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electronic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equipment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such as </a:t>
            </a:r>
            <a:r>
              <a:rPr lang="en-GB" sz="1800" b="1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mobile phones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1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DVD players</a:t>
            </a:r>
            <a:r>
              <a:rPr lang="en-GB" sz="1800" b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1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video game systems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1800" b="1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computers</a:t>
            </a:r>
            <a:r>
              <a:rPr lang="en-GB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7450" y="155625"/>
            <a:ext cx="1559774" cy="155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3000" y="3428300"/>
            <a:ext cx="1559775" cy="15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54225" y="3394775"/>
            <a:ext cx="1287774" cy="15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3450" y="3423150"/>
            <a:ext cx="1143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91862" y="3428300"/>
            <a:ext cx="2345349" cy="15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72612" y="3456675"/>
            <a:ext cx="2034611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Tin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20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Plating and solders for joining pipes and electronic circuits</a:t>
            </a:r>
          </a:p>
          <a:p>
            <a:pPr marL="457200" lvl="0" indent="-355600" rtl="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-"/>
            </a:pPr>
            <a:r>
              <a:rPr lang="en-GB" sz="20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Alloys</a:t>
            </a:r>
          </a:p>
          <a:p>
            <a:pPr marL="457200" lvl="0" indent="-3556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-"/>
            </a:pPr>
            <a:r>
              <a:rPr lang="en-GB" sz="20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Food cans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50" y="2605650"/>
            <a:ext cx="1552299" cy="23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700" y="2913950"/>
            <a:ext cx="1850074" cy="185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4350" y="27674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2350" y="29674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Tungsten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Metal wires</a:t>
            </a:r>
          </a:p>
          <a:p>
            <a:pPr marL="457200" lvl="0" indent="-3556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Electrodes and contacts in lighting, electronic, electrical, heating and welding applications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50" y="3105000"/>
            <a:ext cx="1099274" cy="1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100" y="3414307"/>
            <a:ext cx="1997225" cy="13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325" y="3341085"/>
            <a:ext cx="1491375" cy="14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5875" y="3387999"/>
            <a:ext cx="1789654" cy="14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6325" y="3414300"/>
            <a:ext cx="1899858" cy="14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Gold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Jewellery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Electronic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Communications 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-"/>
            </a:pPr>
            <a:r>
              <a:rPr lang="en-GB" sz="18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Aerospace equipment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500" y="2259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600" y="2996925"/>
            <a:ext cx="1919124" cy="15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25" y="3163075"/>
            <a:ext cx="2191965" cy="132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4725" y="3051337"/>
            <a:ext cx="1989827" cy="14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2355" y="3051350"/>
            <a:ext cx="2515669" cy="149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Gold and Conflict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  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25" y="1847037"/>
            <a:ext cx="3403975" cy="22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950" y="1881075"/>
            <a:ext cx="3580300" cy="21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PresentationFormat>Presentación en pantalla (16:9)</PresentationFormat>
  <Paragraphs>62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sketched</vt:lpstr>
      <vt:lpstr>Conflict Minerals</vt:lpstr>
      <vt:lpstr>What are Conflict Minerals?</vt:lpstr>
      <vt:lpstr>Conflict Minerals</vt:lpstr>
      <vt:lpstr>     Tantalum, Tin, Tungsten, Gold and Diamonds</vt:lpstr>
      <vt:lpstr>Tantalum</vt:lpstr>
      <vt:lpstr>Tin</vt:lpstr>
      <vt:lpstr>Tungsten </vt:lpstr>
      <vt:lpstr>Gold</vt:lpstr>
      <vt:lpstr>Gold and Conflict</vt:lpstr>
      <vt:lpstr>Diamonds</vt:lpstr>
      <vt:lpstr>Conflict Diamonds - ¨Blood¨ Diamonds</vt:lpstr>
      <vt:lpstr>Where are these minerals found?</vt:lpstr>
      <vt:lpstr>   </vt:lpstr>
      <vt:lpstr>   </vt:lpstr>
      <vt:lpstr>How can we stop the conflict?</vt:lpstr>
      <vt:lpstr>Where are conflict minerals found?</vt:lpstr>
      <vt:lpstr>   </vt:lpstr>
      <vt:lpstr>Act Responsibly &amp; Know What You are Buying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Minerals</dc:title>
  <cp:lastModifiedBy>EDUCALOGIN</cp:lastModifiedBy>
  <cp:revision>1</cp:revision>
  <dcterms:modified xsi:type="dcterms:W3CDTF">2015-04-20T06:52:10Z</dcterms:modified>
</cp:coreProperties>
</file>