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8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DD14-F17B-1444-902A-1DAC71B7C518}" type="datetimeFigureOut">
              <a:rPr lang="es-ES" smtClean="0"/>
              <a:pPr/>
              <a:t>26/10/2013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7B0E0-2ED3-2C4F-9DFD-B48FAAC6364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8135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last</a:t>
            </a:r>
            <a:r>
              <a:rPr lang="es-ES" dirty="0" smtClean="0"/>
              <a:t> </a:t>
            </a:r>
            <a:r>
              <a:rPr lang="es-ES" dirty="0" err="1" smtClean="0"/>
              <a:t>picture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a bit </a:t>
            </a:r>
            <a:r>
              <a:rPr lang="es-ES" dirty="0" err="1" smtClean="0"/>
              <a:t>fuzzy</a:t>
            </a:r>
            <a:r>
              <a:rPr lang="es-ES" dirty="0" smtClean="0"/>
              <a:t> </a:t>
            </a:r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slide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played</a:t>
            </a:r>
            <a:r>
              <a:rPr lang="es-ES" dirty="0" smtClean="0"/>
              <a:t> </a:t>
            </a:r>
            <a:r>
              <a:rPr lang="es-ES" dirty="0" err="1" smtClean="0"/>
              <a:t>large</a:t>
            </a:r>
            <a:r>
              <a:rPr lang="es-ES" dirty="0" smtClean="0"/>
              <a:t>,</a:t>
            </a:r>
            <a:r>
              <a:rPr lang="es-ES" baseline="0" dirty="0" smtClean="0"/>
              <a:t> so I </a:t>
            </a:r>
            <a:r>
              <a:rPr lang="es-ES" baseline="0" dirty="0" err="1" smtClean="0"/>
              <a:t>replaced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might</a:t>
            </a:r>
            <a:r>
              <a:rPr lang="es-ES" baseline="0" dirty="0" smtClean="0"/>
              <a:t> be a bit </a:t>
            </a:r>
            <a:r>
              <a:rPr lang="es-ES" baseline="0" dirty="0" err="1" smtClean="0"/>
              <a:t>easier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see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7B0E0-2ED3-2C4F-9DFD-B48FAAC6364C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5807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Don’t</a:t>
            </a:r>
            <a:r>
              <a:rPr lang="es-ES" dirty="0" smtClean="0"/>
              <a:t> </a:t>
            </a:r>
            <a:r>
              <a:rPr lang="es-ES" dirty="0" err="1" smtClean="0"/>
              <a:t>know</a:t>
            </a:r>
            <a:r>
              <a:rPr lang="es-ES" dirty="0" smtClean="0"/>
              <a:t> </a:t>
            </a:r>
            <a:r>
              <a:rPr lang="es-ES" dirty="0" err="1" smtClean="0"/>
              <a:t>what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you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think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about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graphic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instead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show </a:t>
            </a:r>
            <a:r>
              <a:rPr lang="es-ES" baseline="0" dirty="0" err="1" smtClean="0"/>
              <a:t>them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three</a:t>
            </a:r>
            <a:r>
              <a:rPr lang="es-ES" baseline="0" dirty="0" smtClean="0"/>
              <a:t>.</a:t>
            </a:r>
          </a:p>
          <a:p>
            <a:r>
              <a:rPr lang="es-ES" baseline="0" dirty="0" err="1" smtClean="0"/>
              <a:t>Also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if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you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click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link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right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 opens a 1 min. </a:t>
            </a:r>
            <a:r>
              <a:rPr lang="es-ES" baseline="0" dirty="0" err="1" smtClean="0"/>
              <a:t>You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tube</a:t>
            </a:r>
            <a:r>
              <a:rPr lang="es-ES" baseline="0" dirty="0" smtClean="0"/>
              <a:t> video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shows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three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states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limited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explanation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particles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moving</a:t>
            </a:r>
            <a:r>
              <a:rPr lang="es-ES" baseline="0" dirty="0" smtClean="0"/>
              <a:t> so </a:t>
            </a:r>
            <a:r>
              <a:rPr lang="es-ES" baseline="0" dirty="0" err="1" smtClean="0"/>
              <a:t>they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get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idea of </a:t>
            </a:r>
            <a:r>
              <a:rPr lang="es-ES" baseline="0" dirty="0" err="1" smtClean="0"/>
              <a:t>how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much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each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moves</a:t>
            </a:r>
            <a:r>
              <a:rPr lang="es-ES" baseline="0" dirty="0" smtClean="0"/>
              <a:t>. </a:t>
            </a:r>
          </a:p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7B0E0-2ED3-2C4F-9DFD-B48FAAC6364C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0045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I’m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able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access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teachers</a:t>
            </a:r>
            <a:r>
              <a:rPr lang="es-ES" dirty="0" smtClean="0"/>
              <a:t> </a:t>
            </a:r>
            <a:r>
              <a:rPr lang="es-ES" dirty="0" err="1" smtClean="0"/>
              <a:t>domain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from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computer</a:t>
            </a:r>
            <a:r>
              <a:rPr lang="es-ES" baseline="0" dirty="0" smtClean="0"/>
              <a:t> at home.. </a:t>
            </a:r>
            <a:r>
              <a:rPr lang="es-ES" baseline="0" dirty="0" err="1" smtClean="0"/>
              <a:t>I’ll</a:t>
            </a:r>
            <a:r>
              <a:rPr lang="es-ES" baseline="0" dirty="0" smtClean="0"/>
              <a:t> try at </a:t>
            </a:r>
            <a:r>
              <a:rPr lang="es-ES" baseline="0" dirty="0" err="1" smtClean="0"/>
              <a:t>school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but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lets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make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sure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it’s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accessible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from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computer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upstairs</a:t>
            </a:r>
            <a:r>
              <a:rPr lang="es-ES" baseline="0" dirty="0" smtClean="0"/>
              <a:t>.</a:t>
            </a:r>
            <a:endParaRPr lang="es-ES" dirty="0" smtClean="0"/>
          </a:p>
          <a:p>
            <a:r>
              <a:rPr lang="es-ES" dirty="0" err="1" smtClean="0"/>
              <a:t>Maybe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them</a:t>
            </a:r>
            <a:r>
              <a:rPr lang="es-ES" dirty="0" smtClean="0"/>
              <a:t> </a:t>
            </a:r>
            <a:r>
              <a:rPr lang="es-ES" dirty="0" err="1" smtClean="0"/>
              <a:t>draw</a:t>
            </a:r>
            <a:r>
              <a:rPr lang="es-ES" dirty="0" smtClean="0"/>
              <a:t> a </a:t>
            </a:r>
            <a:r>
              <a:rPr lang="es-ES" dirty="0" err="1" smtClean="0"/>
              <a:t>quick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picture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next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each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these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processes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their</a:t>
            </a:r>
            <a:r>
              <a:rPr lang="es-ES" baseline="0" dirty="0" smtClean="0"/>
              <a:t> notebooks.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create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flow</a:t>
            </a:r>
            <a:r>
              <a:rPr lang="es-ES" baseline="0" dirty="0" smtClean="0"/>
              <a:t> chart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words</a:t>
            </a:r>
            <a:r>
              <a:rPr lang="es-ES" baseline="0" dirty="0" smtClean="0"/>
              <a:t>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7B0E0-2ED3-2C4F-9DFD-B48FAAC6364C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40982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I’m</a:t>
            </a:r>
            <a:r>
              <a:rPr lang="es-ES" dirty="0" smtClean="0"/>
              <a:t> </a:t>
            </a:r>
            <a:r>
              <a:rPr lang="es-ES" dirty="0" err="1" smtClean="0"/>
              <a:t>confused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first</a:t>
            </a:r>
            <a:r>
              <a:rPr lang="es-ES" dirty="0" smtClean="0"/>
              <a:t> line…..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7B0E0-2ED3-2C4F-9DFD-B48FAAC6364C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00185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7B0E0-2ED3-2C4F-9DFD-B48FAAC6364C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01538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I’m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able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access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teachers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domain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website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from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computer</a:t>
            </a:r>
            <a:r>
              <a:rPr lang="es-ES" baseline="0" dirty="0" smtClean="0"/>
              <a:t>… </a:t>
            </a:r>
            <a:r>
              <a:rPr lang="es-ES" baseline="0" dirty="0" err="1" smtClean="0"/>
              <a:t>I’ll</a:t>
            </a:r>
            <a:r>
              <a:rPr lang="es-ES" baseline="0" dirty="0" smtClean="0"/>
              <a:t> try at </a:t>
            </a:r>
            <a:r>
              <a:rPr lang="es-ES" baseline="0" dirty="0" err="1" smtClean="0"/>
              <a:t>school</a:t>
            </a:r>
            <a:endParaRPr lang="es-ES" baseline="0" dirty="0" smtClean="0"/>
          </a:p>
          <a:p>
            <a:r>
              <a:rPr lang="es-ES" baseline="0" dirty="0" smtClean="0"/>
              <a:t>I </a:t>
            </a:r>
            <a:r>
              <a:rPr lang="es-ES" baseline="0" dirty="0" err="1" smtClean="0"/>
              <a:t>like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video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second</a:t>
            </a:r>
            <a:r>
              <a:rPr lang="es-ES" baseline="0" dirty="0" smtClean="0"/>
              <a:t> link!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7B0E0-2ED3-2C4F-9DFD-B48FAAC6364C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1531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91AE13-F71E-4CBB-9826-C9FE6DCE6CF3}" type="datetimeFigureOut">
              <a:rPr lang="es-ES" smtClean="0"/>
              <a:pPr/>
              <a:t>26/10/2013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8D411-C9A8-423C-BCA5-E93E885607C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91AE13-F71E-4CBB-9826-C9FE6DCE6CF3}" type="datetimeFigureOut">
              <a:rPr lang="es-ES" smtClean="0"/>
              <a:pPr/>
              <a:t>26/10/2013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8D411-C9A8-423C-BCA5-E93E885607C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91AE13-F71E-4CBB-9826-C9FE6DCE6CF3}" type="datetimeFigureOut">
              <a:rPr lang="es-ES" smtClean="0"/>
              <a:pPr/>
              <a:t>26/10/2013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8D411-C9A8-423C-BCA5-E93E885607C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91AE13-F71E-4CBB-9826-C9FE6DCE6CF3}" type="datetimeFigureOut">
              <a:rPr lang="es-ES" smtClean="0"/>
              <a:pPr/>
              <a:t>26/10/2013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8D411-C9A8-423C-BCA5-E93E885607C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91AE13-F71E-4CBB-9826-C9FE6DCE6CF3}" type="datetimeFigureOut">
              <a:rPr lang="es-ES" smtClean="0"/>
              <a:pPr/>
              <a:t>26/10/2013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8D411-C9A8-423C-BCA5-E93E885607C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91AE13-F71E-4CBB-9826-C9FE6DCE6CF3}" type="datetimeFigureOut">
              <a:rPr lang="es-ES" smtClean="0"/>
              <a:pPr/>
              <a:t>26/10/2013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8D411-C9A8-423C-BCA5-E93E885607C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91AE13-F71E-4CBB-9826-C9FE6DCE6CF3}" type="datetimeFigureOut">
              <a:rPr lang="es-ES" smtClean="0"/>
              <a:pPr/>
              <a:t>26/10/2013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8D411-C9A8-423C-BCA5-E93E885607C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91AE13-F71E-4CBB-9826-C9FE6DCE6CF3}" type="datetimeFigureOut">
              <a:rPr lang="es-ES" smtClean="0"/>
              <a:pPr/>
              <a:t>26/10/2013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8D411-C9A8-423C-BCA5-E93E885607C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91AE13-F71E-4CBB-9826-C9FE6DCE6CF3}" type="datetimeFigureOut">
              <a:rPr lang="es-ES" smtClean="0"/>
              <a:pPr/>
              <a:t>26/10/2013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8D411-C9A8-423C-BCA5-E93E885607C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91AE13-F71E-4CBB-9826-C9FE6DCE6CF3}" type="datetimeFigureOut">
              <a:rPr lang="es-ES" smtClean="0"/>
              <a:pPr/>
              <a:t>26/10/2013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8D411-C9A8-423C-BCA5-E93E885607C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391AE13-F71E-4CBB-9826-C9FE6DCE6CF3}" type="datetimeFigureOut">
              <a:rPr lang="es-ES" smtClean="0"/>
              <a:pPr/>
              <a:t>26/10/2013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838D411-C9A8-423C-BCA5-E93E885607C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391AE13-F71E-4CBB-9826-C9FE6DCE6CF3}" type="datetimeFigureOut">
              <a:rPr lang="es-ES" smtClean="0"/>
              <a:pPr/>
              <a:t>26/10/2013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838D411-C9A8-423C-BCA5-E93E885607C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domain.org/asset/ess05_int_vertica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ok12.com/php/watch.php?v=zX0361777a630b0a4140730a&amp;t=Earth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file:///\\localhost\upload.wikimedia.org\wikipedia\commons\d\d5\The_green_house_effect.sv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n.wikipedia.org/wiki/File:Ozone_cycle.sv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domain.org/resource/hew06.sci.phys.matter.propga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Atmosphere</a:t>
            </a:r>
            <a:r>
              <a:rPr lang="es-ES_tradnl" dirty="0" smtClean="0"/>
              <a:t> and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Hydrosphere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err="1" smtClean="0"/>
              <a:t>Units</a:t>
            </a:r>
            <a:r>
              <a:rPr lang="es-ES_tradnl" dirty="0" smtClean="0"/>
              <a:t> 3 and 4. </a:t>
            </a:r>
            <a:r>
              <a:rPr lang="es-ES_tradnl" dirty="0" err="1" smtClean="0"/>
              <a:t>Science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Atmosphere</a:t>
            </a:r>
            <a:r>
              <a:rPr lang="es-ES_tradnl" dirty="0" smtClean="0"/>
              <a:t> </a:t>
            </a:r>
            <a:r>
              <a:rPr lang="es-ES_tradnl" dirty="0" err="1" smtClean="0"/>
              <a:t>layers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hlinkClick r:id="rId3"/>
              </a:rPr>
              <a:t>http://www.teachersdomain.org/asset/ess05_int_vertical/</a:t>
            </a:r>
            <a:endParaRPr lang="es-ES" dirty="0" smtClean="0"/>
          </a:p>
          <a:p>
            <a:r>
              <a:rPr lang="es-ES" dirty="0" smtClean="0">
                <a:hlinkClick r:id="rId4"/>
              </a:rPr>
              <a:t>http://www.neok12.com/php/watch.php?v=zX0361777a630b0a4140730a&amp;t=Earth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30" name="Picture 6" descr="atmospheric lay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5000625" cy="437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File:The green house effect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7620000" cy="5305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http://upload.wikimedia.org/wikipedia/commons/thumb/2/28/Ozone_cycle.svg/350px-Ozone_cycle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708920"/>
            <a:ext cx="3333750" cy="2362200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400" dirty="0" err="1" smtClean="0"/>
              <a:t>The</a:t>
            </a:r>
            <a:r>
              <a:rPr lang="es-ES_tradnl" sz="4400" dirty="0" smtClean="0"/>
              <a:t> ozone </a:t>
            </a:r>
            <a:r>
              <a:rPr lang="es-ES_tradnl" sz="4400" dirty="0" err="1" smtClean="0"/>
              <a:t>layer</a:t>
            </a:r>
            <a:endParaRPr lang="es-ES" sz="44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58724" name="Picture 4" descr="http://upload.wikimedia.org/wikipedia/commons/thumb/2/28/Ozone_cycle.svg/500px-Ozone_cycle.svg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10097" b="1009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err="1" smtClean="0"/>
              <a:t>Why</a:t>
            </a:r>
            <a:r>
              <a:rPr lang="es-ES_tradnl" dirty="0" smtClean="0"/>
              <a:t> </a:t>
            </a:r>
            <a:r>
              <a:rPr lang="es-ES_tradnl" dirty="0" err="1" smtClean="0"/>
              <a:t>does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rain in Colmenar Viejo?</a:t>
            </a:r>
            <a:endParaRPr lang="es-ES" dirty="0"/>
          </a:p>
        </p:txBody>
      </p:sp>
      <p:pic>
        <p:nvPicPr>
          <p:cNvPr id="1026" name="Picture 2" descr="http://media.treehugger.com/assets/images/2011/10/explanation-water-cycle-green-basics-photo-pictures-di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76872"/>
            <a:ext cx="5760640" cy="4032448"/>
          </a:xfrm>
          <a:prstGeom prst="rect">
            <a:avLst/>
          </a:pr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844824"/>
            <a:ext cx="7405084" cy="5013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914400"/>
          </a:xfrm>
        </p:spPr>
        <p:txBody>
          <a:bodyPr/>
          <a:lstStyle/>
          <a:p>
            <a:pPr algn="ctr"/>
            <a:r>
              <a:rPr lang="es-ES_tradnl" dirty="0" err="1" smtClean="0"/>
              <a:t>States</a:t>
            </a:r>
            <a:r>
              <a:rPr lang="es-ES_tradnl" dirty="0" smtClean="0"/>
              <a:t> of </a:t>
            </a:r>
            <a:r>
              <a:rPr lang="es-ES_tradnl" dirty="0" err="1" smtClean="0"/>
              <a:t>matter</a:t>
            </a:r>
            <a:r>
              <a:rPr lang="es-ES_tradnl" dirty="0" smtClean="0"/>
              <a:t>: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196752"/>
            <a:ext cx="5688632" cy="548004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028384" y="4826675"/>
            <a:ext cx="11156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http://</a:t>
            </a:r>
            <a:r>
              <a:rPr lang="es-ES" dirty="0" err="1"/>
              <a:t>www.youtube.com</a:t>
            </a:r>
            <a:r>
              <a:rPr lang="es-ES" dirty="0"/>
              <a:t>/</a:t>
            </a:r>
            <a:r>
              <a:rPr lang="es-ES" dirty="0" err="1"/>
              <a:t>watch?v</a:t>
            </a:r>
            <a:r>
              <a:rPr lang="es-ES" dirty="0"/>
              <a:t>=s-</a:t>
            </a:r>
            <a:r>
              <a:rPr lang="es-ES" dirty="0" err="1"/>
              <a:t>KvoVzukHo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States</a:t>
            </a:r>
            <a:r>
              <a:rPr lang="es-ES" dirty="0" smtClean="0"/>
              <a:t> of </a:t>
            </a:r>
            <a:r>
              <a:rPr lang="es-ES" dirty="0" err="1" smtClean="0"/>
              <a:t>Matter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45483894"/>
              </p:ext>
            </p:extLst>
          </p:nvPr>
        </p:nvGraphicFramePr>
        <p:xfrm>
          <a:off x="539552" y="1700808"/>
          <a:ext cx="8060432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108"/>
                <a:gridCol w="2015108"/>
                <a:gridCol w="2015108"/>
                <a:gridCol w="2015108"/>
              </a:tblGrid>
              <a:tr h="82809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Defined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Mass</a:t>
                      </a:r>
                      <a:r>
                        <a:rPr lang="es-ES" dirty="0" smtClean="0"/>
                        <a:t>?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Defined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Volume</a:t>
                      </a:r>
                      <a:r>
                        <a:rPr lang="es-ES" dirty="0" smtClean="0"/>
                        <a:t>?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Defined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Shape</a:t>
                      </a:r>
                      <a:r>
                        <a:rPr lang="es-ES" dirty="0" smtClean="0"/>
                        <a:t>?</a:t>
                      </a:r>
                      <a:endParaRPr lang="es-ES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Gas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Yes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</a:t>
                      </a:r>
                      <a:endParaRPr lang="es-ES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Liquid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Yes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Yes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</a:t>
                      </a:r>
                      <a:endParaRPr lang="es-ES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Solid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Yes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Yes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Yes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004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Temperature</a:t>
            </a:r>
            <a:r>
              <a:rPr lang="es-ES_tradnl" dirty="0" smtClean="0"/>
              <a:t> and </a:t>
            </a:r>
            <a:r>
              <a:rPr lang="es-ES_tradnl" dirty="0" err="1" smtClean="0"/>
              <a:t>Pressure</a:t>
            </a:r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hlinkClick r:id="rId3"/>
              </a:rPr>
              <a:t>http://</a:t>
            </a:r>
            <a:r>
              <a:rPr lang="es-ES" u="sng" dirty="0" smtClean="0">
                <a:solidFill>
                  <a:srgbClr val="FFC000"/>
                </a:solidFill>
                <a:hlinkClick r:id="rId3"/>
              </a:rPr>
              <a:t>www.teachersdomain.org/resource/hew06.sci.phys.matter.propgas/</a:t>
            </a:r>
            <a:endParaRPr lang="es-ES" u="sng" dirty="0" smtClean="0">
              <a:solidFill>
                <a:srgbClr val="FFC000"/>
              </a:solidFill>
            </a:endParaRPr>
          </a:p>
          <a:p>
            <a:endParaRPr lang="es-ES_tradnl" u="sng" dirty="0" smtClean="0">
              <a:solidFill>
                <a:srgbClr val="FFC000"/>
              </a:solidFill>
            </a:endParaRPr>
          </a:p>
          <a:p>
            <a:r>
              <a:rPr lang="es-ES_tradnl" u="sng" dirty="0" err="1" smtClean="0">
                <a:solidFill>
                  <a:srgbClr val="FFC000"/>
                </a:solidFill>
              </a:rPr>
              <a:t>Evaporation</a:t>
            </a:r>
            <a:endParaRPr lang="es-ES_tradnl" u="sng" dirty="0" smtClean="0">
              <a:solidFill>
                <a:srgbClr val="FFC000"/>
              </a:solidFill>
            </a:endParaRPr>
          </a:p>
          <a:p>
            <a:r>
              <a:rPr lang="es-ES_tradnl" u="sng" dirty="0" err="1" smtClean="0">
                <a:solidFill>
                  <a:srgbClr val="FFC000"/>
                </a:solidFill>
              </a:rPr>
              <a:t>Movement</a:t>
            </a:r>
            <a:r>
              <a:rPr lang="es-ES_tradnl" u="sng" dirty="0" smtClean="0">
                <a:solidFill>
                  <a:srgbClr val="FFC000"/>
                </a:solidFill>
              </a:rPr>
              <a:t> </a:t>
            </a:r>
            <a:r>
              <a:rPr lang="es-ES_tradnl" u="sng" dirty="0" err="1" smtClean="0">
                <a:solidFill>
                  <a:srgbClr val="FFC000"/>
                </a:solidFill>
              </a:rPr>
              <a:t>from</a:t>
            </a:r>
            <a:r>
              <a:rPr lang="es-ES_tradnl" u="sng" dirty="0" smtClean="0">
                <a:solidFill>
                  <a:srgbClr val="FFC000"/>
                </a:solidFill>
              </a:rPr>
              <a:t> </a:t>
            </a:r>
            <a:r>
              <a:rPr lang="es-ES_tradnl" u="sng" dirty="0" err="1" smtClean="0">
                <a:solidFill>
                  <a:srgbClr val="FFC000"/>
                </a:solidFill>
              </a:rPr>
              <a:t>high</a:t>
            </a:r>
            <a:r>
              <a:rPr lang="es-ES_tradnl" u="sng" dirty="0" smtClean="0">
                <a:solidFill>
                  <a:srgbClr val="FFC000"/>
                </a:solidFill>
              </a:rPr>
              <a:t> </a:t>
            </a:r>
            <a:r>
              <a:rPr lang="es-ES_tradnl" u="sng" dirty="0" err="1" smtClean="0">
                <a:solidFill>
                  <a:srgbClr val="FFC000"/>
                </a:solidFill>
              </a:rPr>
              <a:t>pressure</a:t>
            </a:r>
            <a:r>
              <a:rPr lang="es-ES_tradnl" u="sng" dirty="0" smtClean="0">
                <a:solidFill>
                  <a:srgbClr val="FFC000"/>
                </a:solidFill>
              </a:rPr>
              <a:t> </a:t>
            </a:r>
            <a:r>
              <a:rPr lang="es-ES_tradnl" u="sng" dirty="0" err="1" smtClean="0">
                <a:solidFill>
                  <a:srgbClr val="FFC000"/>
                </a:solidFill>
              </a:rPr>
              <a:t>to</a:t>
            </a:r>
            <a:r>
              <a:rPr lang="es-ES_tradnl" u="sng" dirty="0" smtClean="0">
                <a:solidFill>
                  <a:srgbClr val="FFC000"/>
                </a:solidFill>
              </a:rPr>
              <a:t> </a:t>
            </a:r>
            <a:r>
              <a:rPr lang="es-ES_tradnl" u="sng" dirty="0" err="1" smtClean="0">
                <a:solidFill>
                  <a:srgbClr val="FFC000"/>
                </a:solidFill>
              </a:rPr>
              <a:t>low</a:t>
            </a:r>
            <a:r>
              <a:rPr lang="es-ES_tradnl" u="sng" dirty="0" smtClean="0">
                <a:solidFill>
                  <a:srgbClr val="FFC000"/>
                </a:solidFill>
              </a:rPr>
              <a:t> </a:t>
            </a:r>
            <a:r>
              <a:rPr lang="es-ES_tradnl" u="sng" dirty="0" err="1" smtClean="0">
                <a:solidFill>
                  <a:srgbClr val="FFC000"/>
                </a:solidFill>
              </a:rPr>
              <a:t>pressure</a:t>
            </a:r>
            <a:r>
              <a:rPr lang="es-ES_tradnl" u="sng" dirty="0" smtClean="0">
                <a:solidFill>
                  <a:srgbClr val="FFC000"/>
                </a:solidFill>
              </a:rPr>
              <a:t>.</a:t>
            </a:r>
          </a:p>
          <a:p>
            <a:r>
              <a:rPr lang="es-ES_tradnl" u="sng" dirty="0" err="1" smtClean="0">
                <a:solidFill>
                  <a:srgbClr val="FFC000"/>
                </a:solidFill>
              </a:rPr>
              <a:t>Condensation</a:t>
            </a:r>
            <a:endParaRPr lang="es-ES_tradnl" u="sng" dirty="0" smtClean="0">
              <a:solidFill>
                <a:srgbClr val="FFC000"/>
              </a:solidFill>
            </a:endParaRPr>
          </a:p>
          <a:p>
            <a:r>
              <a:rPr lang="es-ES_tradnl" u="sng" dirty="0" err="1" smtClean="0">
                <a:solidFill>
                  <a:srgbClr val="FFC000"/>
                </a:solidFill>
              </a:rPr>
              <a:t>Precipitation</a:t>
            </a:r>
            <a:endParaRPr lang="es-ES" u="sng" dirty="0" smtClean="0">
              <a:solidFill>
                <a:srgbClr val="FFC000"/>
              </a:solidFill>
            </a:endParaRPr>
          </a:p>
          <a:p>
            <a:endParaRPr lang="es-ES" u="sng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914400"/>
          </a:xfrm>
        </p:spPr>
        <p:txBody>
          <a:bodyPr/>
          <a:lstStyle/>
          <a:p>
            <a:pPr algn="ctr"/>
            <a:r>
              <a:rPr lang="es-ES_tradnl" dirty="0" err="1" smtClean="0"/>
              <a:t>Why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water</a:t>
            </a:r>
            <a:r>
              <a:rPr lang="es-ES_tradnl" dirty="0" smtClean="0"/>
              <a:t> so </a:t>
            </a:r>
            <a:r>
              <a:rPr lang="es-ES_tradnl" dirty="0" err="1" smtClean="0"/>
              <a:t>important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living </a:t>
            </a:r>
            <a:r>
              <a:rPr lang="es-ES_tradnl" dirty="0" err="1" smtClean="0"/>
              <a:t>beings</a:t>
            </a:r>
            <a:r>
              <a:rPr lang="es-ES_tradnl" dirty="0" smtClean="0"/>
              <a:t>?:</a:t>
            </a:r>
            <a:br>
              <a:rPr lang="es-ES_tradnl" dirty="0" smtClean="0"/>
            </a:br>
            <a:r>
              <a:rPr lang="es-ES_tradnl" sz="2800" dirty="0"/>
              <a:t/>
            </a:r>
            <a:br>
              <a:rPr lang="es-ES_tradnl" sz="2800" dirty="0"/>
            </a:br>
            <a:r>
              <a:rPr lang="es-ES_tradnl" dirty="0" err="1" smtClean="0"/>
              <a:t>Water</a:t>
            </a:r>
            <a:r>
              <a:rPr lang="es-ES_tradnl" dirty="0" smtClean="0"/>
              <a:t> </a:t>
            </a:r>
            <a:r>
              <a:rPr lang="es-ES_tradnl" dirty="0" err="1"/>
              <a:t>C</a:t>
            </a:r>
            <a:r>
              <a:rPr lang="es-ES_tradnl" dirty="0" err="1" smtClean="0"/>
              <a:t>haracteristics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922187"/>
            <a:ext cx="7772400" cy="3934672"/>
          </a:xfrm>
        </p:spPr>
        <p:txBody>
          <a:bodyPr/>
          <a:lstStyle/>
          <a:p>
            <a:r>
              <a:rPr lang="es-ES_tradnl" dirty="0" err="1" smtClean="0"/>
              <a:t>High</a:t>
            </a:r>
            <a:r>
              <a:rPr lang="es-ES_tradnl" dirty="0" smtClean="0"/>
              <a:t> </a:t>
            </a:r>
            <a:r>
              <a:rPr lang="es-ES_tradnl" dirty="0" err="1" smtClean="0"/>
              <a:t>specific</a:t>
            </a:r>
            <a:r>
              <a:rPr lang="es-ES_tradnl" dirty="0" smtClean="0"/>
              <a:t> heat1º</a:t>
            </a:r>
          </a:p>
          <a:p>
            <a:r>
              <a:rPr lang="es-ES_tradnl" dirty="0" err="1" smtClean="0"/>
              <a:t>Low</a:t>
            </a:r>
            <a:r>
              <a:rPr lang="es-ES_tradnl" dirty="0" smtClean="0"/>
              <a:t> </a:t>
            </a:r>
            <a:r>
              <a:rPr lang="es-ES_tradnl" dirty="0" err="1" smtClean="0"/>
              <a:t>densitiy</a:t>
            </a:r>
            <a:r>
              <a:rPr lang="es-ES_tradnl" dirty="0" smtClean="0"/>
              <a:t> </a:t>
            </a:r>
            <a:r>
              <a:rPr lang="es-ES_tradnl" dirty="0" err="1" smtClean="0"/>
              <a:t>when</a:t>
            </a:r>
            <a:r>
              <a:rPr lang="es-ES_tradnl" dirty="0" smtClean="0"/>
              <a:t> </a:t>
            </a:r>
            <a:r>
              <a:rPr lang="es-ES_tradnl" dirty="0" err="1" smtClean="0"/>
              <a:t>solid</a:t>
            </a:r>
            <a:r>
              <a:rPr lang="es-ES_tradnl" dirty="0" smtClean="0"/>
              <a:t> : ice </a:t>
            </a:r>
            <a:r>
              <a:rPr lang="es-ES_tradnl" dirty="0" err="1" smtClean="0"/>
              <a:t>floats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liquid</a:t>
            </a:r>
            <a:r>
              <a:rPr lang="es-ES_tradnl" dirty="0" smtClean="0"/>
              <a:t> </a:t>
            </a:r>
            <a:r>
              <a:rPr lang="es-ES_tradnl" dirty="0" err="1" smtClean="0"/>
              <a:t>water</a:t>
            </a:r>
            <a:endParaRPr lang="es-ES_tradnl" dirty="0" smtClean="0"/>
          </a:p>
          <a:p>
            <a:r>
              <a:rPr lang="es-ES_tradnl" dirty="0" smtClean="0"/>
              <a:t>Solid at 0ºC and </a:t>
            </a:r>
            <a:r>
              <a:rPr lang="es-ES_tradnl" dirty="0" err="1" smtClean="0"/>
              <a:t>boils</a:t>
            </a:r>
            <a:r>
              <a:rPr lang="es-ES_tradnl" dirty="0" smtClean="0"/>
              <a:t> at 100ºC</a:t>
            </a:r>
          </a:p>
          <a:p>
            <a:r>
              <a:rPr lang="es-ES_tradnl" dirty="0" err="1" smtClean="0"/>
              <a:t>Good</a:t>
            </a:r>
            <a:r>
              <a:rPr lang="es-ES_tradnl" dirty="0" smtClean="0"/>
              <a:t>  </a:t>
            </a:r>
            <a:r>
              <a:rPr lang="es-ES_tradnl" dirty="0" err="1" smtClean="0"/>
              <a:t>solvent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water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cycle</a:t>
            </a:r>
            <a:r>
              <a:rPr lang="es-ES_tradnl" sz="2800" dirty="0" smtClean="0"/>
              <a:t>: </a:t>
            </a:r>
            <a:r>
              <a:rPr lang="es-ES_tradnl" sz="2800" dirty="0" err="1" smtClean="0"/>
              <a:t>changes</a:t>
            </a:r>
            <a:r>
              <a:rPr lang="es-ES_tradnl" sz="2800" dirty="0" smtClean="0"/>
              <a:t> of </a:t>
            </a:r>
            <a:r>
              <a:rPr lang="es-ES_tradnl" sz="2800" dirty="0" err="1" smtClean="0"/>
              <a:t>matter</a:t>
            </a:r>
            <a:r>
              <a:rPr lang="es-ES_tradnl" sz="2800" dirty="0" smtClean="0"/>
              <a:t/>
            </a:r>
            <a:br>
              <a:rPr lang="es-ES_tradnl" sz="2800" dirty="0" smtClean="0"/>
            </a:br>
            <a:endParaRPr lang="es-ES" sz="28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_tradnl" sz="2400" dirty="0" err="1" smtClean="0"/>
              <a:t>Stages</a:t>
            </a:r>
            <a:r>
              <a:rPr lang="es-ES_tradnl" sz="2400" dirty="0" smtClean="0"/>
              <a:t>: </a:t>
            </a:r>
            <a:endParaRPr lang="es-ES" sz="2400" dirty="0"/>
          </a:p>
        </p:txBody>
      </p:sp>
      <p:pic>
        <p:nvPicPr>
          <p:cNvPr id="151554" name="Picture 2" descr="http://www.enchantedlearning.com/wgifs/Watercycle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270" b="827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914400"/>
          </a:xfrm>
        </p:spPr>
        <p:txBody>
          <a:bodyPr/>
          <a:lstStyle/>
          <a:p>
            <a:pPr algn="ctr"/>
            <a:r>
              <a:rPr lang="es-ES_tradnl" sz="3600" dirty="0" err="1" smtClean="0"/>
              <a:t>Weather</a:t>
            </a:r>
            <a:r>
              <a:rPr lang="es-ES_tradnl" sz="3600" dirty="0" smtClean="0"/>
              <a:t> and </a:t>
            </a:r>
            <a:r>
              <a:rPr lang="es-ES_tradnl" sz="3600" dirty="0" err="1"/>
              <a:t>C</a:t>
            </a:r>
            <a:r>
              <a:rPr lang="es-ES_tradnl" sz="3600" dirty="0" err="1" smtClean="0"/>
              <a:t>limate:The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weather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maps</a:t>
            </a:r>
            <a:endParaRPr lang="es-ES" sz="36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1475656" y="836712"/>
            <a:ext cx="7196336" cy="3456384"/>
          </a:xfrm>
        </p:spPr>
        <p:txBody>
          <a:bodyPr/>
          <a:lstStyle/>
          <a:p>
            <a:r>
              <a:rPr lang="es-ES_tradnl" dirty="0" err="1" smtClean="0"/>
              <a:t>High</a:t>
            </a:r>
            <a:r>
              <a:rPr lang="es-ES_tradnl" dirty="0" smtClean="0"/>
              <a:t> </a:t>
            </a:r>
            <a:r>
              <a:rPr lang="es-ES_tradnl" dirty="0" err="1" smtClean="0"/>
              <a:t>Preassure</a:t>
            </a:r>
            <a:r>
              <a:rPr lang="es-ES_tradnl" dirty="0" smtClean="0"/>
              <a:t>: H</a:t>
            </a:r>
          </a:p>
          <a:p>
            <a:r>
              <a:rPr lang="es-ES_tradnl" dirty="0" err="1" smtClean="0"/>
              <a:t>Low</a:t>
            </a:r>
            <a:r>
              <a:rPr lang="es-ES_tradnl" dirty="0" smtClean="0"/>
              <a:t> </a:t>
            </a:r>
            <a:r>
              <a:rPr lang="es-ES_tradnl" dirty="0" err="1" smtClean="0"/>
              <a:t>Preassure</a:t>
            </a:r>
            <a:r>
              <a:rPr lang="es-ES_tradnl" dirty="0" smtClean="0"/>
              <a:t>: L</a:t>
            </a:r>
          </a:p>
          <a:p>
            <a:r>
              <a:rPr lang="es-ES_tradnl" dirty="0" err="1" smtClean="0"/>
              <a:t>Wind</a:t>
            </a:r>
            <a:r>
              <a:rPr lang="es-ES_tradnl" dirty="0" smtClean="0"/>
              <a:t> </a:t>
            </a:r>
            <a:r>
              <a:rPr lang="es-ES_tradnl" dirty="0" err="1" smtClean="0"/>
              <a:t>movement</a:t>
            </a:r>
            <a:r>
              <a:rPr lang="es-ES_tradnl" dirty="0" smtClean="0"/>
              <a:t>: </a:t>
            </a:r>
            <a:r>
              <a:rPr lang="es-ES_tradnl" dirty="0" err="1" smtClean="0"/>
              <a:t>from</a:t>
            </a:r>
            <a:r>
              <a:rPr lang="es-ES_tradnl" dirty="0" smtClean="0"/>
              <a:t> H </a:t>
            </a:r>
            <a:r>
              <a:rPr lang="es-ES_tradnl" dirty="0" err="1" smtClean="0"/>
              <a:t>to</a:t>
            </a:r>
            <a:r>
              <a:rPr lang="es-ES_tradnl" dirty="0" smtClean="0"/>
              <a:t> L</a:t>
            </a:r>
          </a:p>
          <a:p>
            <a:r>
              <a:rPr lang="es-ES_tradnl" dirty="0" err="1" smtClean="0"/>
              <a:t>Isobares</a:t>
            </a:r>
            <a:r>
              <a:rPr lang="es-ES_tradnl" dirty="0" smtClean="0"/>
              <a:t> </a:t>
            </a:r>
            <a:r>
              <a:rPr lang="es-ES_tradnl" dirty="0" err="1" smtClean="0"/>
              <a:t>map</a:t>
            </a:r>
            <a:endParaRPr lang="es-ES_tradnl" dirty="0" smtClean="0"/>
          </a:p>
          <a:p>
            <a:r>
              <a:rPr lang="es-ES_tradnl" dirty="0" err="1" smtClean="0"/>
              <a:t>Cold</a:t>
            </a:r>
            <a:r>
              <a:rPr lang="es-ES_tradnl" dirty="0" smtClean="0"/>
              <a:t> and </a:t>
            </a:r>
            <a:r>
              <a:rPr lang="es-ES_tradnl" dirty="0" err="1" smtClean="0"/>
              <a:t>warm</a:t>
            </a:r>
            <a:r>
              <a:rPr lang="es-ES_tradnl" dirty="0" smtClean="0"/>
              <a:t> </a:t>
            </a:r>
            <a:r>
              <a:rPr lang="es-ES_tradnl" dirty="0" err="1" smtClean="0"/>
              <a:t>fronts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717032"/>
            <a:ext cx="6984776" cy="2927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100" b="7100"/>
          <a:stretch>
            <a:fillRect/>
          </a:stretch>
        </p:blipFill>
        <p:spPr>
          <a:xfrm>
            <a:off x="899592" y="1124744"/>
            <a:ext cx="7772400" cy="4572000"/>
          </a:xfrm>
        </p:spPr>
      </p:pic>
    </p:spTree>
    <p:extLst>
      <p:ext uri="{BB962C8B-B14F-4D97-AF65-F5344CB8AC3E}">
        <p14:creationId xmlns="" xmlns:p14="http://schemas.microsoft.com/office/powerpoint/2010/main" val="38538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184</TotalTime>
  <Words>334</Words>
  <Application>Microsoft Office PowerPoint</Application>
  <PresentationFormat>Presentación en pantalla (4:3)</PresentationFormat>
  <Paragraphs>59</Paragraphs>
  <Slides>13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Metro</vt:lpstr>
      <vt:lpstr>The Atmosphere and the Hydrosphere</vt:lpstr>
      <vt:lpstr>Why does it rain in Colmenar Viejo?</vt:lpstr>
      <vt:lpstr>States of matter:</vt:lpstr>
      <vt:lpstr>States of Matter</vt:lpstr>
      <vt:lpstr>Temperature and Pressure </vt:lpstr>
      <vt:lpstr>Why is water so important for living beings?:  Water Characteristics </vt:lpstr>
      <vt:lpstr>The water cycle: changes of matter </vt:lpstr>
      <vt:lpstr>Weather and Climate:The weather maps</vt:lpstr>
      <vt:lpstr>Diapositiva 9</vt:lpstr>
      <vt:lpstr>Atmosphere layers</vt:lpstr>
      <vt:lpstr>Diapositiva 11</vt:lpstr>
      <vt:lpstr>Diapositiva 12</vt:lpstr>
      <vt:lpstr>The ozone layer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Atmosphere and the Hydrosphere</dc:title>
  <dc:creator>science</dc:creator>
  <cp:lastModifiedBy>elena pozo</cp:lastModifiedBy>
  <cp:revision>17</cp:revision>
  <dcterms:created xsi:type="dcterms:W3CDTF">2012-11-25T10:54:37Z</dcterms:created>
  <dcterms:modified xsi:type="dcterms:W3CDTF">2013-10-26T17:22:05Z</dcterms:modified>
</cp:coreProperties>
</file>